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65"/>
  </p:notesMasterIdLst>
  <p:handoutMasterIdLst>
    <p:handoutMasterId r:id="rId66"/>
  </p:handoutMasterIdLst>
  <p:sldIdLst>
    <p:sldId id="327" r:id="rId6"/>
    <p:sldId id="330" r:id="rId7"/>
    <p:sldId id="331" r:id="rId8"/>
    <p:sldId id="332" r:id="rId9"/>
    <p:sldId id="298" r:id="rId10"/>
    <p:sldId id="262" r:id="rId11"/>
    <p:sldId id="263" r:id="rId12"/>
    <p:sldId id="299" r:id="rId13"/>
    <p:sldId id="333" r:id="rId14"/>
    <p:sldId id="302" r:id="rId15"/>
    <p:sldId id="364" r:id="rId16"/>
    <p:sldId id="264" r:id="rId17"/>
    <p:sldId id="266" r:id="rId18"/>
    <p:sldId id="334" r:id="rId19"/>
    <p:sldId id="335" r:id="rId20"/>
    <p:sldId id="265" r:id="rId21"/>
    <p:sldId id="276" r:id="rId22"/>
    <p:sldId id="303" r:id="rId23"/>
    <p:sldId id="272" r:id="rId24"/>
    <p:sldId id="293" r:id="rId25"/>
    <p:sldId id="367" r:id="rId26"/>
    <p:sldId id="273" r:id="rId27"/>
    <p:sldId id="274" r:id="rId28"/>
    <p:sldId id="275" r:id="rId29"/>
    <p:sldId id="277" r:id="rId30"/>
    <p:sldId id="284" r:id="rId31"/>
    <p:sldId id="336" r:id="rId32"/>
    <p:sldId id="337" r:id="rId33"/>
    <p:sldId id="338" r:id="rId34"/>
    <p:sldId id="339" r:id="rId35"/>
    <p:sldId id="340" r:id="rId36"/>
    <p:sldId id="341" r:id="rId37"/>
    <p:sldId id="342" r:id="rId38"/>
    <p:sldId id="343" r:id="rId39"/>
    <p:sldId id="344" r:id="rId40"/>
    <p:sldId id="345" r:id="rId41"/>
    <p:sldId id="346" r:id="rId42"/>
    <p:sldId id="347" r:id="rId43"/>
    <p:sldId id="348" r:id="rId44"/>
    <p:sldId id="349" r:id="rId45"/>
    <p:sldId id="350" r:id="rId46"/>
    <p:sldId id="351" r:id="rId47"/>
    <p:sldId id="365" r:id="rId48"/>
    <p:sldId id="353" r:id="rId49"/>
    <p:sldId id="354" r:id="rId50"/>
    <p:sldId id="355" r:id="rId51"/>
    <p:sldId id="321" r:id="rId52"/>
    <p:sldId id="357" r:id="rId53"/>
    <p:sldId id="358" r:id="rId54"/>
    <p:sldId id="305" r:id="rId55"/>
    <p:sldId id="306" r:id="rId56"/>
    <p:sldId id="307" r:id="rId57"/>
    <p:sldId id="359" r:id="rId58"/>
    <p:sldId id="366" r:id="rId59"/>
    <p:sldId id="289" r:id="rId60"/>
    <p:sldId id="309" r:id="rId61"/>
    <p:sldId id="362" r:id="rId62"/>
    <p:sldId id="311" r:id="rId63"/>
    <p:sldId id="329" r:id="rId6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1" d="100"/>
          <a:sy n="81" d="100"/>
        </p:scale>
        <p:origin x="96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710471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891899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03285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329939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48969" y="230581"/>
            <a:ext cx="10494060" cy="5892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8/4/2024</a:t>
            </a:fld>
            <a:endParaRPr lang="en-US"/>
          </a:p>
        </p:txBody>
      </p:sp>
      <p:sp>
        <p:nvSpPr>
          <p:cNvPr id="6" name="Holder 6"/>
          <p:cNvSpPr>
            <a:spLocks noGrp="1"/>
          </p:cNvSpPr>
          <p:nvPr>
            <p:ph type="sldNum" sz="quarter" idx="7"/>
          </p:nvPr>
        </p:nvSpPr>
        <p:spPr/>
        <p:txBody>
          <a:bodyPr lIns="0" tIns="0" rIns="0" bIns="0"/>
          <a:lstStyle>
            <a:lvl1pPr>
              <a:defRPr sz="1600" b="0" i="0">
                <a:solidFill>
                  <a:srgbClr val="1C7CDB"/>
                </a:solidFill>
                <a:latin typeface="Arial MT"/>
                <a:cs typeface="Arial MT"/>
              </a:defRPr>
            </a:lvl1pPr>
          </a:lstStyle>
          <a:p>
            <a:pPr marL="38100">
              <a:lnSpc>
                <a:spcPct val="100000"/>
              </a:lnSpc>
              <a:spcBef>
                <a:spcPts val="204"/>
              </a:spcBef>
            </a:pPr>
            <a:fld id="{81D60167-4931-47E6-BA6A-407CBD079E47}" type="slidenum">
              <a:rPr spc="-5" dirty="0"/>
              <a:t>‹#›</a:t>
            </a:fld>
            <a:endParaRPr spc="-5" dirty="0"/>
          </a:p>
        </p:txBody>
      </p:sp>
    </p:spTree>
    <p:extLst>
      <p:ext uri="{BB962C8B-B14F-4D97-AF65-F5344CB8AC3E}">
        <p14:creationId xmlns:p14="http://schemas.microsoft.com/office/powerpoint/2010/main" val="33355894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0A48CA"/>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sz="2200" b="0" i="0">
                <a:solidFill>
                  <a:srgbClr val="292929"/>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8/4/2024</a:t>
            </a:fld>
            <a:endParaRPr lang="en-US"/>
          </a:p>
        </p:txBody>
      </p:sp>
      <p:sp>
        <p:nvSpPr>
          <p:cNvPr id="6" name="Holder 6"/>
          <p:cNvSpPr>
            <a:spLocks noGrp="1"/>
          </p:cNvSpPr>
          <p:nvPr>
            <p:ph type="sldNum" sz="quarter" idx="7"/>
          </p:nvPr>
        </p:nvSpPr>
        <p:spPr/>
        <p:txBody>
          <a:bodyPr lIns="0" tIns="0" rIns="0" bIns="0"/>
          <a:lstStyle>
            <a:lvl1pPr>
              <a:defRPr sz="1600" b="0" i="0">
                <a:solidFill>
                  <a:srgbClr val="1C7CDB"/>
                </a:solidFill>
                <a:latin typeface="Arial MT"/>
                <a:cs typeface="Arial MT"/>
              </a:defRPr>
            </a:lvl1pPr>
          </a:lstStyle>
          <a:p>
            <a:pPr marL="38100">
              <a:lnSpc>
                <a:spcPct val="100000"/>
              </a:lnSpc>
              <a:spcBef>
                <a:spcPts val="204"/>
              </a:spcBef>
            </a:pPr>
            <a:fld id="{81D60167-4931-47E6-BA6A-407CBD079E47}" type="slidenum">
              <a:rPr spc="-5" dirty="0"/>
              <a:t>‹#›</a:t>
            </a:fld>
            <a:endParaRPr spc="-5" dirty="0"/>
          </a:p>
        </p:txBody>
      </p:sp>
    </p:spTree>
    <p:extLst>
      <p:ext uri="{BB962C8B-B14F-4D97-AF65-F5344CB8AC3E}">
        <p14:creationId xmlns:p14="http://schemas.microsoft.com/office/powerpoint/2010/main" val="37741998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0A48CA"/>
                </a:solidFill>
                <a:latin typeface="Arial MT"/>
                <a:cs typeface="Arial M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8/4/2024</a:t>
            </a:fld>
            <a:endParaRPr lang="en-US"/>
          </a:p>
        </p:txBody>
      </p:sp>
      <p:sp>
        <p:nvSpPr>
          <p:cNvPr id="7" name="Holder 7"/>
          <p:cNvSpPr>
            <a:spLocks noGrp="1"/>
          </p:cNvSpPr>
          <p:nvPr>
            <p:ph type="sldNum" sz="quarter" idx="7"/>
          </p:nvPr>
        </p:nvSpPr>
        <p:spPr/>
        <p:txBody>
          <a:bodyPr lIns="0" tIns="0" rIns="0" bIns="0"/>
          <a:lstStyle>
            <a:lvl1pPr>
              <a:defRPr sz="1600" b="0" i="0">
                <a:solidFill>
                  <a:srgbClr val="1C7CDB"/>
                </a:solidFill>
                <a:latin typeface="Arial MT"/>
                <a:cs typeface="Arial MT"/>
              </a:defRPr>
            </a:lvl1pPr>
          </a:lstStyle>
          <a:p>
            <a:pPr marL="38100">
              <a:lnSpc>
                <a:spcPct val="100000"/>
              </a:lnSpc>
              <a:spcBef>
                <a:spcPts val="204"/>
              </a:spcBef>
            </a:pPr>
            <a:fld id="{81D60167-4931-47E6-BA6A-407CBD079E47}" type="slidenum">
              <a:rPr spc="-5" dirty="0"/>
              <a:t>‹#›</a:t>
            </a:fld>
            <a:endParaRPr spc="-5" dirty="0"/>
          </a:p>
        </p:txBody>
      </p:sp>
    </p:spTree>
    <p:extLst>
      <p:ext uri="{BB962C8B-B14F-4D97-AF65-F5344CB8AC3E}">
        <p14:creationId xmlns:p14="http://schemas.microsoft.com/office/powerpoint/2010/main" val="1980596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0A48CA"/>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8/4/2024</a:t>
            </a:fld>
            <a:endParaRPr lang="en-US"/>
          </a:p>
        </p:txBody>
      </p:sp>
      <p:sp>
        <p:nvSpPr>
          <p:cNvPr id="5" name="Holder 5"/>
          <p:cNvSpPr>
            <a:spLocks noGrp="1"/>
          </p:cNvSpPr>
          <p:nvPr>
            <p:ph type="sldNum" sz="quarter" idx="7"/>
          </p:nvPr>
        </p:nvSpPr>
        <p:spPr/>
        <p:txBody>
          <a:bodyPr lIns="0" tIns="0" rIns="0" bIns="0"/>
          <a:lstStyle>
            <a:lvl1pPr>
              <a:defRPr sz="1600" b="0" i="0">
                <a:solidFill>
                  <a:srgbClr val="1C7CDB"/>
                </a:solidFill>
                <a:latin typeface="Arial MT"/>
                <a:cs typeface="Arial MT"/>
              </a:defRPr>
            </a:lvl1pPr>
          </a:lstStyle>
          <a:p>
            <a:pPr marL="38100">
              <a:lnSpc>
                <a:spcPct val="100000"/>
              </a:lnSpc>
              <a:spcBef>
                <a:spcPts val="204"/>
              </a:spcBef>
            </a:pPr>
            <a:fld id="{81D60167-4931-47E6-BA6A-407CBD079E47}" type="slidenum">
              <a:rPr spc="-5" dirty="0"/>
              <a:t>‹#›</a:t>
            </a:fld>
            <a:endParaRPr spc="-5" dirty="0"/>
          </a:p>
        </p:txBody>
      </p:sp>
    </p:spTree>
    <p:extLst>
      <p:ext uri="{BB962C8B-B14F-4D97-AF65-F5344CB8AC3E}">
        <p14:creationId xmlns:p14="http://schemas.microsoft.com/office/powerpoint/2010/main" val="31832090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8/4/2024</a:t>
            </a:fld>
            <a:endParaRPr lang="en-US"/>
          </a:p>
        </p:txBody>
      </p:sp>
      <p:sp>
        <p:nvSpPr>
          <p:cNvPr id="4" name="Holder 4"/>
          <p:cNvSpPr>
            <a:spLocks noGrp="1"/>
          </p:cNvSpPr>
          <p:nvPr>
            <p:ph type="sldNum" sz="quarter" idx="7"/>
          </p:nvPr>
        </p:nvSpPr>
        <p:spPr/>
        <p:txBody>
          <a:bodyPr lIns="0" tIns="0" rIns="0" bIns="0"/>
          <a:lstStyle>
            <a:lvl1pPr>
              <a:defRPr sz="1600" b="0" i="0">
                <a:solidFill>
                  <a:srgbClr val="1C7CDB"/>
                </a:solidFill>
                <a:latin typeface="Arial MT"/>
                <a:cs typeface="Arial MT"/>
              </a:defRPr>
            </a:lvl1pPr>
          </a:lstStyle>
          <a:p>
            <a:pPr marL="38100">
              <a:lnSpc>
                <a:spcPct val="100000"/>
              </a:lnSpc>
              <a:spcBef>
                <a:spcPts val="204"/>
              </a:spcBef>
            </a:pPr>
            <a:fld id="{81D60167-4931-47E6-BA6A-407CBD079E47}" type="slidenum">
              <a:rPr spc="-5" dirty="0"/>
              <a:t>‹#›</a:t>
            </a:fld>
            <a:endParaRPr spc="-5" dirty="0"/>
          </a:p>
        </p:txBody>
      </p:sp>
    </p:spTree>
    <p:extLst>
      <p:ext uri="{BB962C8B-B14F-4D97-AF65-F5344CB8AC3E}">
        <p14:creationId xmlns:p14="http://schemas.microsoft.com/office/powerpoint/2010/main" val="1833523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87239" cy="6857997"/>
          </a:xfrm>
          <a:prstGeom prst="rect">
            <a:avLst/>
          </a:prstGeom>
        </p:spPr>
      </p:pic>
      <p:sp>
        <p:nvSpPr>
          <p:cNvPr id="2" name="Holder 2"/>
          <p:cNvSpPr>
            <a:spLocks noGrp="1"/>
          </p:cNvSpPr>
          <p:nvPr>
            <p:ph type="title"/>
          </p:nvPr>
        </p:nvSpPr>
        <p:spPr>
          <a:xfrm>
            <a:off x="1140967" y="149478"/>
            <a:ext cx="9910064" cy="953135"/>
          </a:xfrm>
          <a:prstGeom prst="rect">
            <a:avLst/>
          </a:prstGeom>
        </p:spPr>
        <p:txBody>
          <a:bodyPr wrap="square" lIns="0" tIns="0" rIns="0" bIns="0">
            <a:spAutoFit/>
          </a:bodyPr>
          <a:lstStyle>
            <a:lvl1pPr>
              <a:defRPr sz="3200" b="0" i="0">
                <a:solidFill>
                  <a:srgbClr val="0A48CA"/>
                </a:solidFill>
                <a:latin typeface="Arial MT"/>
                <a:cs typeface="Arial MT"/>
              </a:defRPr>
            </a:lvl1pPr>
          </a:lstStyle>
          <a:p>
            <a:endParaRPr/>
          </a:p>
        </p:txBody>
      </p:sp>
      <p:sp>
        <p:nvSpPr>
          <p:cNvPr id="3" name="Holder 3"/>
          <p:cNvSpPr>
            <a:spLocks noGrp="1"/>
          </p:cNvSpPr>
          <p:nvPr>
            <p:ph type="body" idx="1"/>
          </p:nvPr>
        </p:nvSpPr>
        <p:spPr>
          <a:xfrm>
            <a:off x="539140" y="1897761"/>
            <a:ext cx="11113719" cy="1543685"/>
          </a:xfrm>
          <a:prstGeom prst="rect">
            <a:avLst/>
          </a:prstGeom>
        </p:spPr>
        <p:txBody>
          <a:bodyPr wrap="square" lIns="0" tIns="0" rIns="0" bIns="0">
            <a:spAutoFit/>
          </a:bodyPr>
          <a:lstStyle>
            <a:lvl1pPr>
              <a:defRPr sz="2200" b="0" i="0">
                <a:solidFill>
                  <a:srgbClr val="292929"/>
                </a:solidFill>
                <a:latin typeface="Arial MT"/>
                <a:cs typeface="Arial MT"/>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8/4/2024</a:t>
            </a:fld>
            <a:endParaRPr lang="en-US"/>
          </a:p>
        </p:txBody>
      </p:sp>
      <p:sp>
        <p:nvSpPr>
          <p:cNvPr id="6" name="Holder 6"/>
          <p:cNvSpPr>
            <a:spLocks noGrp="1"/>
          </p:cNvSpPr>
          <p:nvPr>
            <p:ph type="sldNum" sz="quarter" idx="7"/>
          </p:nvPr>
        </p:nvSpPr>
        <p:spPr>
          <a:xfrm>
            <a:off x="11102975" y="6071478"/>
            <a:ext cx="302259" cy="297179"/>
          </a:xfrm>
          <a:prstGeom prst="rect">
            <a:avLst/>
          </a:prstGeom>
        </p:spPr>
        <p:txBody>
          <a:bodyPr wrap="square" lIns="0" tIns="0" rIns="0" bIns="0">
            <a:spAutoFit/>
          </a:bodyPr>
          <a:lstStyle>
            <a:lvl1pPr>
              <a:defRPr sz="1600" b="0" i="0">
                <a:solidFill>
                  <a:srgbClr val="1C7CDB"/>
                </a:solidFill>
                <a:latin typeface="Arial MT"/>
                <a:cs typeface="Arial MT"/>
              </a:defRPr>
            </a:lvl1pPr>
          </a:lstStyle>
          <a:p>
            <a:pPr marL="38100">
              <a:lnSpc>
                <a:spcPct val="100000"/>
              </a:lnSpc>
              <a:spcBef>
                <a:spcPts val="204"/>
              </a:spcBef>
            </a:pPr>
            <a:fld id="{81D60167-4931-47E6-BA6A-407CBD079E47}" type="slidenum">
              <a:rPr spc="-5" dirty="0"/>
              <a:t>‹#›</a:t>
            </a:fld>
            <a:endParaRPr spc="-5" dirty="0"/>
          </a:p>
        </p:txBody>
      </p:sp>
    </p:spTree>
    <p:extLst>
      <p:ext uri="{BB962C8B-B14F-4D97-AF65-F5344CB8AC3E}">
        <p14:creationId xmlns:p14="http://schemas.microsoft.com/office/powerpoint/2010/main" val="22074246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github.com/sadiqkhan/testrepo/blob/main/jupyter-labs-webscraping.ipynb"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github.com/sadiqkhan/testrepo/blob/main/edadataviz.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adiqkhan/testrepo/blob/main/jupyter-labs-eda-sql-coursera_sqllite.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adiqkhan/testrepo/blob/main/lab_jupyter_launch_site_location.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adiqkhan/testrepo/blob/main/spacex_dash_app%20(1).py"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adiqkhan/testrepo/blob/main/SpaceX_Machine%20Learning%20Prediction_Part_5.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adiqkhan/testrepo/blob/main/SpaceX_Machine%20Learning%20Prediction_Part_5.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sadiqkhan/testrepo/blob/main/SpaceX_Machine%20Learning%20Prediction_Part_5.ipynb" TargetMode="Externa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Sadique Ahmad</a:t>
            </a:r>
          </a:p>
          <a:p>
            <a:r>
              <a:rPr lang="en-US" dirty="0">
                <a:solidFill>
                  <a:schemeClr val="bg2"/>
                </a:solidFill>
                <a:latin typeface="Abadi" panose="020B0604020104020204" pitchFamily="34" charset="0"/>
                <a:ea typeface="SF Pro" pitchFamily="2" charset="0"/>
                <a:cs typeface="SF Pro" pitchFamily="2" charset="0"/>
              </a:rPr>
              <a:t>04 August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 </a:t>
            </a:r>
            <a:r>
              <a:rPr lang="en-US" sz="2200" dirty="0">
                <a:solidFill>
                  <a:schemeClr val="accent3">
                    <a:lumMod val="25000"/>
                  </a:schemeClr>
                </a:solidFill>
                <a:latin typeface="Abadi" panose="020B0604020104020204" pitchFamily="34" charset="0"/>
                <a:hlinkClick r:id="rId4"/>
              </a:rPr>
              <a:t>https://github.com/sadiqkhan/testrepo/blob/main/jupyter-labs-webscraping.ipynb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12" name="Picture 11">
            <a:extLst>
              <a:ext uri="{FF2B5EF4-FFF2-40B4-BE49-F238E27FC236}">
                <a16:creationId xmlns:a16="http://schemas.microsoft.com/office/drawing/2014/main" id="{813C7252-5EC1-1D19-90D6-63C313C521AC}"/>
              </a:ext>
            </a:extLst>
          </p:cNvPr>
          <p:cNvPicPr>
            <a:picLocks noChangeAspect="1"/>
          </p:cNvPicPr>
          <p:nvPr/>
        </p:nvPicPr>
        <p:blipFill rotWithShape="1">
          <a:blip r:embed="rId5"/>
          <a:srcRect l="29845" t="20305" r="20593" b="26598"/>
          <a:stretch/>
        </p:blipFill>
        <p:spPr>
          <a:xfrm>
            <a:off x="5107911" y="1885385"/>
            <a:ext cx="6826423" cy="4113778"/>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https://github.com/sadiqkhan/testrepo/blob/main/labs-jupyter-spacex-Data%20wrangling.ipynb.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2"/>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190043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9" name="Picture 8">
            <a:extLst>
              <a:ext uri="{FF2B5EF4-FFF2-40B4-BE49-F238E27FC236}">
                <a16:creationId xmlns:a16="http://schemas.microsoft.com/office/drawing/2014/main" id="{3CBAA6FA-839F-3402-4BA6-5E70749BD78A}"/>
              </a:ext>
            </a:extLst>
          </p:cNvPr>
          <p:cNvPicPr>
            <a:picLocks noChangeAspect="1"/>
          </p:cNvPicPr>
          <p:nvPr/>
        </p:nvPicPr>
        <p:blipFill rotWithShape="1">
          <a:blip r:embed="rId3"/>
          <a:srcRect l="32860" t="18287" r="7435" b="6282"/>
          <a:stretch/>
        </p:blipFill>
        <p:spPr>
          <a:xfrm>
            <a:off x="111047" y="1391578"/>
            <a:ext cx="7691981" cy="5466422"/>
          </a:xfrm>
          <a:prstGeom prst="rect">
            <a:avLst/>
          </a:prstGeom>
        </p:spPr>
      </p:pic>
      <p:sp>
        <p:nvSpPr>
          <p:cNvPr id="3" name="TextBox 2">
            <a:extLst>
              <a:ext uri="{FF2B5EF4-FFF2-40B4-BE49-F238E27FC236}">
                <a16:creationId xmlns:a16="http://schemas.microsoft.com/office/drawing/2014/main" id="{6A94C0AB-E816-69C1-8379-11EA597A1529}"/>
              </a:ext>
            </a:extLst>
          </p:cNvPr>
          <p:cNvSpPr txBox="1"/>
          <p:nvPr/>
        </p:nvSpPr>
        <p:spPr>
          <a:xfrm>
            <a:off x="7803028" y="1300900"/>
            <a:ext cx="4300988" cy="923330"/>
          </a:xfrm>
          <a:prstGeom prst="rect">
            <a:avLst/>
          </a:prstGeom>
          <a:noFill/>
        </p:spPr>
        <p:txBody>
          <a:bodyPr wrap="square">
            <a:spAutoFit/>
          </a:bodyPr>
          <a:lstStyle/>
          <a:p>
            <a:r>
              <a:rPr lang="en-US" sz="1800" dirty="0">
                <a:solidFill>
                  <a:srgbClr val="1C7DDB"/>
                </a:solidFill>
                <a:latin typeface="Abadi" panose="020B0604020104020204" pitchFamily="34" charset="0"/>
              </a:rPr>
              <a:t>https://github.com/sadiqkhan/testrepo/blob/main/jupyter-labs-spacex-data-collection-api.ipynb</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9176685" y="6316911"/>
            <a:ext cx="2417377" cy="252508"/>
          </a:xfrm>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1473"/>
            <a:ext cx="11183178" cy="549050"/>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I explored the data by visualizing the relationship between flight number and launch Site, payload and launch site, the success rate of each orbit type, flight number and orbit type, and the launch success yearly trend. </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a:rPr>
              <a:t>During EDA and data visualization, the following charts are achieved. Here is the link for complete code and results. </a:t>
            </a:r>
            <a:r>
              <a:rPr lang="en-US" sz="1600" dirty="0">
                <a:solidFill>
                  <a:schemeClr val="accent3">
                    <a:lumMod val="25000"/>
                  </a:schemeClr>
                </a:solidFill>
                <a:latin typeface="Abadi"/>
                <a:hlinkClick r:id="rId4"/>
              </a:rPr>
              <a:t>https://github.com/sadiqkhan/testrepo/blob/main/edadataviz.ipynb</a:t>
            </a: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a:rPr>
              <a:t>  </a:t>
            </a:r>
            <a:endParaRPr lang="en-US" sz="1600" dirty="0">
              <a:solidFill>
                <a:schemeClr val="accent3">
                  <a:lumMod val="25000"/>
                </a:schemeClr>
              </a:solidFill>
              <a:latin typeface="Abadi" panose="020B0604020104020204" pitchFamily="34" charset="0"/>
            </a:endParaRPr>
          </a:p>
          <a:p>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7D766577-40C8-91CC-2532-0B6BDAAAB2FA}"/>
              </a:ext>
            </a:extLst>
          </p:cNvPr>
          <p:cNvPicPr>
            <a:picLocks noChangeAspect="1"/>
          </p:cNvPicPr>
          <p:nvPr/>
        </p:nvPicPr>
        <p:blipFill rotWithShape="1">
          <a:blip r:embed="rId5"/>
          <a:srcRect l="32474" t="29827" r="27165" b="13403"/>
          <a:stretch/>
        </p:blipFill>
        <p:spPr>
          <a:xfrm>
            <a:off x="535420" y="4223838"/>
            <a:ext cx="3187939" cy="2522259"/>
          </a:xfrm>
          <a:prstGeom prst="rect">
            <a:avLst/>
          </a:prstGeom>
        </p:spPr>
      </p:pic>
      <p:pic>
        <p:nvPicPr>
          <p:cNvPr id="8" name="Picture 7">
            <a:extLst>
              <a:ext uri="{FF2B5EF4-FFF2-40B4-BE49-F238E27FC236}">
                <a16:creationId xmlns:a16="http://schemas.microsoft.com/office/drawing/2014/main" id="{C6A58523-89D0-67B1-6830-6628D181E1B4}"/>
              </a:ext>
            </a:extLst>
          </p:cNvPr>
          <p:cNvPicPr>
            <a:picLocks noChangeAspect="1"/>
          </p:cNvPicPr>
          <p:nvPr/>
        </p:nvPicPr>
        <p:blipFill rotWithShape="1">
          <a:blip r:embed="rId6"/>
          <a:srcRect l="33247" t="28454" r="26779" b="13677"/>
          <a:stretch/>
        </p:blipFill>
        <p:spPr>
          <a:xfrm>
            <a:off x="4295906" y="4229831"/>
            <a:ext cx="3187939" cy="2595981"/>
          </a:xfrm>
          <a:prstGeom prst="rect">
            <a:avLst/>
          </a:prstGeom>
        </p:spPr>
      </p:pic>
      <p:pic>
        <p:nvPicPr>
          <p:cNvPr id="10" name="Picture 9">
            <a:extLst>
              <a:ext uri="{FF2B5EF4-FFF2-40B4-BE49-F238E27FC236}">
                <a16:creationId xmlns:a16="http://schemas.microsoft.com/office/drawing/2014/main" id="{6E56CF71-B205-439E-C8B7-1AB9F26C4EBA}"/>
              </a:ext>
            </a:extLst>
          </p:cNvPr>
          <p:cNvPicPr>
            <a:picLocks noChangeAspect="1"/>
          </p:cNvPicPr>
          <p:nvPr/>
        </p:nvPicPr>
        <p:blipFill rotWithShape="1">
          <a:blip r:embed="rId7"/>
          <a:srcRect l="32860" t="25291" r="9305" b="19526"/>
          <a:stretch/>
        </p:blipFill>
        <p:spPr>
          <a:xfrm>
            <a:off x="8024161" y="4237556"/>
            <a:ext cx="4079855" cy="2189655"/>
          </a:xfrm>
          <a:prstGeom prst="rect">
            <a:avLst/>
          </a:prstGeom>
        </p:spPr>
      </p:pic>
      <p:pic>
        <p:nvPicPr>
          <p:cNvPr id="1026" name="Picture 2">
            <a:extLst>
              <a:ext uri="{FF2B5EF4-FFF2-40B4-BE49-F238E27FC236}">
                <a16:creationId xmlns:a16="http://schemas.microsoft.com/office/drawing/2014/main" id="{A3349D54-36D1-1BD3-3445-1636E998B7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2523" y="2454349"/>
            <a:ext cx="8889477" cy="1740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4DC895B-12E1-7835-B0C8-B280D771E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 y="1900553"/>
            <a:ext cx="12191994" cy="23891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4BC72EE-F0A2-C684-E6A3-844E2EAC5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89740"/>
            <a:ext cx="12192000" cy="2389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D7147E-E4BB-0B8B-0AA2-9543F040E7E4}"/>
              </a:ext>
            </a:extLst>
          </p:cNvPr>
          <p:cNvSpPr txBox="1"/>
          <p:nvPr/>
        </p:nvSpPr>
        <p:spPr>
          <a:xfrm>
            <a:off x="435989" y="368661"/>
            <a:ext cx="11507771"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a:rPr>
              <a:t>We explored the data by visualizing the relationship between flight number and launch Site, payload, and launch site, the success rate of each orbit type, flight number, and orbit type, and the launch success yearly trend etc. </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495468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E82D4F7-B266-865C-4486-18128265C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655" y="972851"/>
            <a:ext cx="9860438" cy="538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643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6886"/>
            <a:ext cx="11173751" cy="54911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endParaRPr lang="en-US" dirty="0"/>
          </a:p>
          <a:p>
            <a:r>
              <a:rPr lang="en-US" sz="1400" dirty="0"/>
              <a:t>%</a:t>
            </a:r>
            <a:r>
              <a:rPr lang="en-US" sz="1400" dirty="0" err="1"/>
              <a:t>sql</a:t>
            </a:r>
            <a:r>
              <a:rPr lang="en-US" sz="1400" dirty="0"/>
              <a:t> SELECT DISTINCT "</a:t>
            </a:r>
            <a:r>
              <a:rPr lang="en-US" sz="1400" dirty="0" err="1"/>
              <a:t>Launch_Site</a:t>
            </a:r>
            <a:r>
              <a:rPr lang="en-US" sz="1400" dirty="0"/>
              <a:t>" FROM SPACEXTABLE;</a:t>
            </a:r>
          </a:p>
          <a:p>
            <a:r>
              <a:rPr lang="en-US" sz="1400" dirty="0"/>
              <a:t>%</a:t>
            </a:r>
            <a:r>
              <a:rPr lang="en-US" sz="1400" dirty="0" err="1"/>
              <a:t>sql</a:t>
            </a:r>
            <a:r>
              <a:rPr lang="en-US" sz="1400" dirty="0"/>
              <a:t> SELECT * FROM SPACEXTABLE WHERE "</a:t>
            </a:r>
            <a:r>
              <a:rPr lang="en-US" sz="1400" dirty="0" err="1"/>
              <a:t>Launch_Site</a:t>
            </a:r>
            <a:r>
              <a:rPr lang="en-US" sz="1400" dirty="0"/>
              <a:t>" LIKE 'CCA%' LIMIT 5;</a:t>
            </a:r>
          </a:p>
          <a:p>
            <a:r>
              <a:rPr lang="en-US" sz="1400" dirty="0"/>
              <a:t>%</a:t>
            </a:r>
            <a:r>
              <a:rPr lang="en-US" sz="1400" dirty="0" err="1"/>
              <a:t>sql</a:t>
            </a:r>
            <a:r>
              <a:rPr lang="en-US" sz="1400" dirty="0"/>
              <a:t> SELECT SUM("</a:t>
            </a:r>
            <a:r>
              <a:rPr lang="en-US" sz="1400" dirty="0" err="1"/>
              <a:t>Payload_Mass</a:t>
            </a:r>
            <a:r>
              <a:rPr lang="en-US" sz="1400" dirty="0"/>
              <a:t>") AS </a:t>
            </a:r>
            <a:r>
              <a:rPr lang="en-US" sz="1400" dirty="0" err="1"/>
              <a:t>Total_Payload_Mass</a:t>
            </a:r>
            <a:r>
              <a:rPr lang="en-US" sz="1400" dirty="0"/>
              <a:t> FROM SPACEXTABLE WHERE "</a:t>
            </a:r>
            <a:r>
              <a:rPr lang="en-US" sz="1400" dirty="0" err="1"/>
              <a:t>Launch_Provider</a:t>
            </a:r>
            <a:r>
              <a:rPr lang="en-US" sz="1400" dirty="0"/>
              <a:t>" = 'NASA (CRS)’;</a:t>
            </a:r>
          </a:p>
          <a:p>
            <a:r>
              <a:rPr lang="en-US" sz="1400" dirty="0"/>
              <a:t>%</a:t>
            </a:r>
            <a:r>
              <a:rPr lang="en-US" sz="1400" dirty="0" err="1"/>
              <a:t>sql</a:t>
            </a:r>
            <a:r>
              <a:rPr lang="en-US" sz="1400" dirty="0"/>
              <a:t> SELECT "</a:t>
            </a:r>
            <a:r>
              <a:rPr lang="en-US" sz="1400" dirty="0" err="1"/>
              <a:t>Booster_Version</a:t>
            </a:r>
            <a:r>
              <a:rPr lang="en-US" sz="1400" dirty="0"/>
              <a:t>" FROM SPACEXTABLE WHERE "</a:t>
            </a:r>
            <a:r>
              <a:rPr lang="en-US" sz="1400" dirty="0" err="1"/>
              <a:t>Payload_Mass</a:t>
            </a:r>
            <a:r>
              <a:rPr lang="en-US" sz="1400" dirty="0"/>
              <a:t>" = (SELECT MAX("</a:t>
            </a:r>
            <a:r>
              <a:rPr lang="en-US" sz="1400" dirty="0" err="1"/>
              <a:t>Payload_Mass</a:t>
            </a:r>
            <a:r>
              <a:rPr lang="en-US" sz="1400" dirty="0"/>
              <a:t>") FROM SPACEXTABLE);</a:t>
            </a:r>
          </a:p>
          <a:p>
            <a:r>
              <a:rPr lang="en-US" sz="1400" dirty="0"/>
              <a:t>%</a:t>
            </a:r>
            <a:r>
              <a:rPr lang="en-US" sz="1400" dirty="0" err="1"/>
              <a:t>sql</a:t>
            </a:r>
            <a:r>
              <a:rPr lang="en-US" sz="1400" dirty="0"/>
              <a:t> SELECT "</a:t>
            </a:r>
            <a:r>
              <a:rPr lang="en-US" sz="1400" dirty="0" err="1"/>
              <a:t>Landing_Outcome</a:t>
            </a:r>
            <a:r>
              <a:rPr lang="en-US" sz="1400" dirty="0"/>
              <a:t>", COUNT(*) AS </a:t>
            </a:r>
            <a:r>
              <a:rPr lang="en-US" sz="1400" dirty="0" err="1"/>
              <a:t>Total_Count</a:t>
            </a:r>
            <a:r>
              <a:rPr lang="en-US" sz="1400" dirty="0"/>
              <a:t> FROM SPACEXTABLE GROUP BY "</a:t>
            </a:r>
            <a:r>
              <a:rPr lang="en-US" sz="1400" dirty="0" err="1"/>
              <a:t>Landing_Outcome</a:t>
            </a:r>
            <a:r>
              <a:rPr lang="en-US" sz="1400" dirty="0"/>
              <a:t>";</a:t>
            </a:r>
          </a:p>
          <a:p>
            <a:r>
              <a:rPr lang="en-US" sz="1400" dirty="0"/>
              <a:t>%</a:t>
            </a:r>
            <a:r>
              <a:rPr lang="en-US" sz="1400" dirty="0" err="1"/>
              <a:t>sql</a:t>
            </a:r>
            <a:r>
              <a:rPr lang="en-US" sz="1400" dirty="0"/>
              <a:t> SELECT DISTINCT "</a:t>
            </a:r>
            <a:r>
              <a:rPr lang="en-US" sz="1400" dirty="0" err="1"/>
              <a:t>Booster_Name</a:t>
            </a:r>
            <a:r>
              <a:rPr lang="en-US" sz="1400" dirty="0"/>
              <a:t>" FROM SPACEXTABLE WHERE "</a:t>
            </a:r>
            <a:r>
              <a:rPr lang="en-US" sz="1400" dirty="0" err="1"/>
              <a:t>Landing_Outcome</a:t>
            </a:r>
            <a:r>
              <a:rPr lang="en-US" sz="1400" dirty="0"/>
              <a:t>" = 'Success' AND "</a:t>
            </a:r>
            <a:r>
              <a:rPr lang="en-US" sz="1400" dirty="0" err="1"/>
              <a:t>Landing_Pad</a:t>
            </a:r>
            <a:r>
              <a:rPr lang="en-US" sz="1400" dirty="0"/>
              <a:t>" = 'Drone Ship' AND "</a:t>
            </a:r>
            <a:r>
              <a:rPr lang="en-US" sz="1400" dirty="0" err="1"/>
              <a:t>Payload_Mass</a:t>
            </a:r>
            <a:r>
              <a:rPr lang="en-US" sz="1400" dirty="0"/>
              <a:t>" &gt; 4000 AND "</a:t>
            </a:r>
            <a:r>
              <a:rPr lang="en-US" sz="1400" dirty="0" err="1"/>
              <a:t>Payload_Mass</a:t>
            </a:r>
            <a:r>
              <a:rPr lang="en-US" sz="1400" dirty="0"/>
              <a:t>" &lt; 6000;</a:t>
            </a:r>
          </a:p>
          <a:p>
            <a:r>
              <a:rPr lang="en-US" sz="1400" dirty="0"/>
              <a:t>%</a:t>
            </a:r>
            <a:r>
              <a:rPr lang="en-US" sz="1400" dirty="0" err="1"/>
              <a:t>sql</a:t>
            </a:r>
            <a:r>
              <a:rPr lang="en-US" sz="1400" dirty="0"/>
              <a:t> SELECT MIN("Date") AS </a:t>
            </a:r>
            <a:r>
              <a:rPr lang="en-US" sz="1400" dirty="0" err="1"/>
              <a:t>First_Successful_Landing_Date</a:t>
            </a:r>
            <a:r>
              <a:rPr lang="en-US" sz="1400" dirty="0"/>
              <a:t> FROM SPACEXTABLE WHERE "</a:t>
            </a:r>
            <a:r>
              <a:rPr lang="en-US" sz="1400" dirty="0" err="1"/>
              <a:t>Landing_Outcome</a:t>
            </a:r>
            <a:r>
              <a:rPr lang="en-US" sz="1400" dirty="0"/>
              <a:t>" = 'Success’;</a:t>
            </a:r>
          </a:p>
          <a:p>
            <a:r>
              <a:rPr lang="en-US" sz="1400" dirty="0"/>
              <a:t>%</a:t>
            </a:r>
            <a:r>
              <a:rPr lang="en-US" sz="1400" dirty="0" err="1"/>
              <a:t>sql</a:t>
            </a:r>
            <a:r>
              <a:rPr lang="en-US" sz="1400" dirty="0"/>
              <a:t> SELECT AVG("</a:t>
            </a:r>
            <a:r>
              <a:rPr lang="en-US" sz="1400" dirty="0" err="1"/>
              <a:t>Payload_Mass</a:t>
            </a:r>
            <a:r>
              <a:rPr lang="en-US" sz="1400" dirty="0"/>
              <a:t>") AS </a:t>
            </a:r>
            <a:r>
              <a:rPr lang="en-US" sz="1400" dirty="0" err="1"/>
              <a:t>Average_Payload_Mass</a:t>
            </a:r>
            <a:r>
              <a:rPr lang="en-US" sz="1400" dirty="0"/>
              <a:t> FROM SPACEXTABLE WHERE "</a:t>
            </a:r>
            <a:r>
              <a:rPr lang="en-US" sz="1400" dirty="0" err="1"/>
              <a:t>Booster_Version</a:t>
            </a:r>
            <a:r>
              <a:rPr lang="en-US" sz="1400" dirty="0"/>
              <a:t>" = 'F9 v1.1’;</a:t>
            </a:r>
          </a:p>
          <a:p>
            <a:r>
              <a:rPr lang="en-US" sz="1400" dirty="0"/>
              <a:t>%</a:t>
            </a:r>
            <a:r>
              <a:rPr lang="en-US" sz="1400" dirty="0" err="1"/>
              <a:t>sql</a:t>
            </a:r>
            <a:r>
              <a:rPr lang="en-US" sz="1400" dirty="0"/>
              <a:t> SELECT "</a:t>
            </a:r>
            <a:r>
              <a:rPr lang="en-US" sz="1400" dirty="0" err="1"/>
              <a:t>Landing_Outcome</a:t>
            </a:r>
            <a:r>
              <a:rPr lang="en-US" sz="1400" dirty="0"/>
              <a:t>", COUNT(*) AS </a:t>
            </a:r>
            <a:r>
              <a:rPr lang="en-US" sz="1400" dirty="0" err="1"/>
              <a:t>Outcome_Count</a:t>
            </a:r>
            <a:r>
              <a:rPr lang="en-US" sz="1400" dirty="0"/>
              <a:t> FROM SPACEXTABLE WHERE "Date" BETWEEN '2010-06-04' AND '2017-03-20' GROUP BY "</a:t>
            </a:r>
            <a:r>
              <a:rPr lang="en-US" sz="1400" dirty="0" err="1"/>
              <a:t>Landing_Outcome</a:t>
            </a:r>
            <a:r>
              <a:rPr lang="en-US" sz="1400" dirty="0"/>
              <a:t>" ORDER BY </a:t>
            </a:r>
            <a:r>
              <a:rPr lang="en-US" sz="1400" dirty="0" err="1"/>
              <a:t>Outcome_Count</a:t>
            </a:r>
            <a:r>
              <a:rPr lang="en-US" sz="1400" dirty="0"/>
              <a:t> DESC;</a:t>
            </a:r>
          </a:p>
          <a:p>
            <a:endParaRPr lang="en-US" dirty="0"/>
          </a:p>
          <a:p>
            <a:r>
              <a:rPr lang="en-US" sz="2000" dirty="0" err="1"/>
              <a:t>Github</a:t>
            </a:r>
            <a:r>
              <a:rPr lang="en-US" sz="2000" dirty="0"/>
              <a:t>: </a:t>
            </a:r>
            <a:r>
              <a:rPr lang="en-US" sz="2000" dirty="0">
                <a:hlinkClick r:id="rId3"/>
              </a:rPr>
              <a:t>https://github.com/sadiqkhan/testrepo/blob/main/jupyter-labs-eda-sql-coursera_sqllite.ipynb</a:t>
            </a:r>
            <a:endParaRPr lang="en-US" sz="20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04594"/>
            <a:ext cx="11143268" cy="482179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r>
              <a:rPr lang="en-US" sz="2200" dirty="0" err="1"/>
              <a:t>Github</a:t>
            </a:r>
            <a:r>
              <a:rPr lang="en-US" sz="2200" dirty="0"/>
              <a:t>: </a:t>
            </a:r>
            <a:r>
              <a:rPr lang="en-US" sz="2200" dirty="0">
                <a:hlinkClick r:id="rId3"/>
              </a:rPr>
              <a:t>https://github.com/sadiqkhan/testrepo/blob/main/lab_jupyter_launch_site_location.ipynb</a:t>
            </a:r>
            <a:endParaRPr lang="en-US" sz="22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7460"/>
            <a:ext cx="9745589" cy="4819503"/>
          </a:xfrm>
          <a:prstGeom prst="rect">
            <a:avLst/>
          </a:prstGeom>
        </p:spPr>
        <p:txBody>
          <a:bodyPr vert="horz" lIns="91440" tIns="45720" rIns="91440" bIns="45720" rtlCol="0" anchor="t">
            <a:normAutofit/>
          </a:bodyPr>
          <a:lstStyle/>
          <a:p>
            <a:r>
              <a:rPr lang="en-US" sz="2000" dirty="0" err="1"/>
              <a:t>Github</a:t>
            </a:r>
            <a:r>
              <a:rPr lang="en-US" sz="2000" dirty="0"/>
              <a:t>: </a:t>
            </a:r>
            <a:r>
              <a:rPr lang="en-US" sz="2000" dirty="0">
                <a:hlinkClick r:id="rId3"/>
              </a:rPr>
              <a:t>https://github.com/sadiqkhan/testrepo/blob/main/spacex_dash_app%20(1).py</a:t>
            </a:r>
            <a:endParaRPr lang="en-US" sz="2000" dirty="0"/>
          </a:p>
          <a:p>
            <a:pPr>
              <a:lnSpc>
                <a:spcPct val="100000"/>
              </a:lnSpc>
              <a:spcBef>
                <a:spcPts val="1400"/>
              </a:spcBef>
            </a:pPr>
            <a:r>
              <a:rPr lang="en-US" sz="2000" dirty="0">
                <a:solidFill>
                  <a:schemeClr val="accent3">
                    <a:lumMod val="25000"/>
                  </a:schemeClr>
                </a:solidFill>
                <a:latin typeface="Abadi" panose="020B0604020104020204" pitchFamily="34" charset="0"/>
              </a:rPr>
              <a:t>We built an interactive dashboard with </a:t>
            </a:r>
            <a:r>
              <a:rPr lang="en-US" sz="2000" dirty="0" err="1">
                <a:solidFill>
                  <a:schemeClr val="accent3">
                    <a:lumMod val="25000"/>
                  </a:schemeClr>
                </a:solidFill>
                <a:latin typeface="Abadi" panose="020B0604020104020204" pitchFamily="34" charset="0"/>
              </a:rPr>
              <a:t>Plotly</a:t>
            </a:r>
            <a:r>
              <a:rPr lang="en-US" sz="2000" dirty="0">
                <a:solidFill>
                  <a:schemeClr val="accent3">
                    <a:lumMod val="25000"/>
                  </a:schemeClr>
                </a:solidFill>
                <a:latin typeface="Abadi" panose="020B0604020104020204" pitchFamily="34" charset="0"/>
              </a:rPr>
              <a:t> dash</a:t>
            </a:r>
          </a:p>
          <a:p>
            <a:pPr>
              <a:lnSpc>
                <a:spcPct val="100000"/>
              </a:lnSpc>
              <a:spcBef>
                <a:spcPts val="1400"/>
              </a:spcBef>
            </a:pPr>
            <a:r>
              <a:rPr lang="en-US" sz="20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0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96003" y="444246"/>
            <a:ext cx="3865245" cy="589280"/>
          </a:xfrm>
          <a:prstGeom prst="rect">
            <a:avLst/>
          </a:prstGeom>
        </p:spPr>
        <p:txBody>
          <a:bodyPr vert="horz" wrap="square" lIns="0" tIns="12065" rIns="0" bIns="0" rtlCol="0">
            <a:spAutoFit/>
          </a:bodyPr>
          <a:lstStyle/>
          <a:p>
            <a:pPr marL="12700">
              <a:lnSpc>
                <a:spcPct val="100000"/>
              </a:lnSpc>
              <a:spcBef>
                <a:spcPts val="95"/>
              </a:spcBef>
            </a:pPr>
            <a:r>
              <a:rPr sz="3700" spc="-5" dirty="0"/>
              <a:t>SpaceX</a:t>
            </a:r>
            <a:r>
              <a:rPr sz="3700" spc="-15" dirty="0"/>
              <a:t> </a:t>
            </a:r>
            <a:r>
              <a:rPr sz="3700" spc="-10" dirty="0"/>
              <a:t>Dash</a:t>
            </a:r>
            <a:r>
              <a:rPr sz="3700" spc="-25" dirty="0"/>
              <a:t> </a:t>
            </a:r>
            <a:r>
              <a:rPr sz="3700" spc="-5" dirty="0"/>
              <a:t>App</a:t>
            </a:r>
            <a:endParaRPr sz="3700"/>
          </a:p>
        </p:txBody>
      </p:sp>
      <p:grpSp>
        <p:nvGrpSpPr>
          <p:cNvPr id="3" name="object 3"/>
          <p:cNvGrpSpPr/>
          <p:nvPr/>
        </p:nvGrpSpPr>
        <p:grpSpPr>
          <a:xfrm>
            <a:off x="769619" y="1088136"/>
            <a:ext cx="10058400" cy="5524500"/>
            <a:chOff x="769619" y="1088136"/>
            <a:chExt cx="10058400" cy="5524500"/>
          </a:xfrm>
        </p:grpSpPr>
        <p:pic>
          <p:nvPicPr>
            <p:cNvPr id="4" name="object 4"/>
            <p:cNvPicPr/>
            <p:nvPr/>
          </p:nvPicPr>
          <p:blipFill>
            <a:blip r:embed="rId2" cstate="print"/>
            <a:stretch>
              <a:fillRect/>
            </a:stretch>
          </p:blipFill>
          <p:spPr>
            <a:xfrm>
              <a:off x="769619" y="1088136"/>
              <a:ext cx="10058400" cy="2985516"/>
            </a:xfrm>
            <a:prstGeom prst="rect">
              <a:avLst/>
            </a:prstGeom>
          </p:spPr>
        </p:pic>
        <p:pic>
          <p:nvPicPr>
            <p:cNvPr id="5" name="object 5"/>
            <p:cNvPicPr/>
            <p:nvPr/>
          </p:nvPicPr>
          <p:blipFill>
            <a:blip r:embed="rId3" cstate="print"/>
            <a:stretch>
              <a:fillRect/>
            </a:stretch>
          </p:blipFill>
          <p:spPr>
            <a:xfrm>
              <a:off x="769619" y="3959352"/>
              <a:ext cx="10058400" cy="2653284"/>
            </a:xfrm>
            <a:prstGeom prst="rect">
              <a:avLst/>
            </a:prstGeom>
          </p:spPr>
        </p:pic>
      </p:grpSp>
      <p:sp>
        <p:nvSpPr>
          <p:cNvPr id="6" name="object 6"/>
          <p:cNvSpPr txBox="1">
            <a:spLocks noGrp="1"/>
          </p:cNvSpPr>
          <p:nvPr>
            <p:ph type="sldNum" sz="quarter" idx="7"/>
          </p:nvPr>
        </p:nvSpPr>
        <p:spPr>
          <a:xfrm>
            <a:off x="11102975" y="6071478"/>
            <a:ext cx="302259" cy="297179"/>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rgbClr val="1C7CDB"/>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spcBef>
                <a:spcPts val="204"/>
              </a:spcBef>
            </a:pPr>
            <a:fld id="{81D60167-4931-47E6-BA6A-407CBD079E47}" type="slidenum">
              <a:rPr lang="en-US" spc="-5" smtClean="0"/>
              <a:pPr marL="38100">
                <a:spcBef>
                  <a:spcPts val="204"/>
                </a:spcBef>
              </a:pPr>
              <a:t>19</a:t>
            </a:fld>
            <a:endParaRPr spc="-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https://github.com/sadiqkhan/testrepo/blob/main/SpaceX_Machine%20Learning%20Prediction_Part_5.ipynb</a:t>
            </a:r>
            <a:endParaRPr lang="en-US" sz="2200" dirty="0">
              <a:solidFill>
                <a:schemeClr val="accent3">
                  <a:lumMod val="25000"/>
                </a:schemeClr>
              </a:solidFill>
              <a:latin typeface="Abadi"/>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a:rPr>
              <a:t>The goal of this project was to develop a classification model to predict the success of SpaceX launches based on historical data. This report outlines the steps taken to build, evaluate, and improve the classification model, leading to the selection of the best-performing model.</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Gradient Boosting Classifier was selected as the final model due to its superior performance in classification tasks. The process involved thorough data preprocessing, model evaluation, and iterative improvements. The final model demonstrated robust performance, making it suitable for predicting the success of SpaceX launches based on historical data.</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https://github.com/sadiqkhan/testrepo/blob/main/SpaceX_Machine%20Learning%20Prediction_Part_5.ipynb</a:t>
            </a:r>
            <a:endParaRPr lang="en-US" sz="2200" dirty="0">
              <a:solidFill>
                <a:schemeClr val="accent3">
                  <a:lumMod val="25000"/>
                </a:schemeClr>
              </a:solidFill>
              <a:latin typeface="Abadi"/>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3376973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848357"/>
            <a:ext cx="9157335" cy="3999229"/>
          </a:xfrm>
          <a:prstGeom prst="rect">
            <a:avLst/>
          </a:prstGeom>
        </p:spPr>
        <p:txBody>
          <a:bodyPr vert="horz" wrap="square" lIns="0" tIns="12065" rIns="0" bIns="0" rtlCol="0">
            <a:spAutoFit/>
          </a:bodyPr>
          <a:lstStyle/>
          <a:p>
            <a:pPr marL="241300" marR="920750" lvl="0" indent="-228600" algn="l" defTabSz="914400" rtl="0" eaLnBrk="1" fontAlgn="auto" latinLnBrk="0" hangingPunct="1">
              <a:lnSpc>
                <a:spcPct val="100000"/>
              </a:lnSpc>
              <a:spcBef>
                <a:spcPts val="95"/>
              </a:spcBef>
              <a:spcAft>
                <a:spcPts val="0"/>
              </a:spcAft>
              <a:buClrTx/>
              <a:buSzTx/>
              <a:buFontTx/>
              <a:buChar char="•"/>
              <a:tabLst>
                <a:tab pos="240665" algn="l"/>
                <a:tab pos="241300" algn="l"/>
              </a:tabLst>
              <a:defRPr/>
            </a:pPr>
            <a:r>
              <a:rPr kumimoji="0" sz="2200" b="0" i="0" u="none" strike="noStrike" kern="1200" cap="none" spc="-10" normalizeH="0" baseline="0" noProof="0" dirty="0">
                <a:ln>
                  <a:noFill/>
                </a:ln>
                <a:solidFill>
                  <a:srgbClr val="292929"/>
                </a:solidFill>
                <a:effectLst/>
                <a:uLnTx/>
                <a:uFillTx/>
                <a:latin typeface="Arial MT"/>
                <a:ea typeface="+mn-ea"/>
                <a:cs typeface="Arial MT"/>
              </a:rPr>
              <a:t>Summary</a:t>
            </a:r>
            <a:r>
              <a:rPr kumimoji="0" sz="2200" b="0" i="0" u="none" strike="noStrike" kern="1200" cap="none" spc="2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of</a:t>
            </a:r>
            <a:r>
              <a:rPr kumimoji="0" sz="2200" b="0" i="0" u="none" strike="noStrike" kern="1200" cap="none" spc="2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how I</a:t>
            </a:r>
            <a:r>
              <a:rPr kumimoji="0" sz="2200" b="0" i="0" u="none" strike="noStrike" kern="1200" cap="none" spc="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built,</a:t>
            </a:r>
            <a:r>
              <a:rPr kumimoji="0" sz="2200" b="0" i="0" u="none" strike="noStrike" kern="1200" cap="none" spc="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evaluated,</a:t>
            </a:r>
            <a:r>
              <a:rPr kumimoji="0" sz="2200" b="0" i="0" u="none" strike="noStrike" kern="1200" cap="none" spc="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improved,</a:t>
            </a:r>
            <a:r>
              <a:rPr kumimoji="0" sz="2200" b="0" i="0" u="none" strike="noStrike" kern="1200" cap="none" spc="10" normalizeH="0" baseline="0" noProof="0" dirty="0">
                <a:ln>
                  <a:noFill/>
                </a:ln>
                <a:solidFill>
                  <a:srgbClr val="292929"/>
                </a:solidFill>
                <a:effectLst/>
                <a:uLnTx/>
                <a:uFillTx/>
                <a:latin typeface="Arial MT"/>
                <a:ea typeface="+mn-ea"/>
                <a:cs typeface="Arial MT"/>
              </a:rPr>
              <a:t> </a:t>
            </a:r>
            <a:r>
              <a:rPr kumimoji="0" sz="2200" b="0" i="0" u="none" strike="noStrike" kern="1200" cap="none" spc="-10" normalizeH="0" baseline="0" noProof="0" dirty="0">
                <a:ln>
                  <a:noFill/>
                </a:ln>
                <a:solidFill>
                  <a:srgbClr val="292929"/>
                </a:solidFill>
                <a:effectLst/>
                <a:uLnTx/>
                <a:uFillTx/>
                <a:latin typeface="Arial MT"/>
                <a:ea typeface="+mn-ea"/>
                <a:cs typeface="Arial MT"/>
              </a:rPr>
              <a:t>and</a:t>
            </a:r>
            <a:r>
              <a:rPr kumimoji="0" sz="2200" b="0" i="0" u="none" strike="noStrike" kern="1200" cap="none" spc="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found</a:t>
            </a:r>
            <a:r>
              <a:rPr kumimoji="0" sz="2200" b="0" i="0" u="none" strike="noStrike" kern="1200" cap="none" spc="2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the</a:t>
            </a:r>
            <a:r>
              <a:rPr kumimoji="0" sz="2200" b="0" i="0" u="none" strike="noStrike" kern="1200" cap="none" spc="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best </a:t>
            </a:r>
            <a:r>
              <a:rPr kumimoji="0" sz="2200" b="0" i="0" u="none" strike="noStrike" kern="1200" cap="none" spc="-59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performing</a:t>
            </a:r>
            <a:r>
              <a:rPr kumimoji="0" sz="2200" b="0" i="0" u="none" strike="noStrike" kern="1200" cap="none" spc="2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classification model</a:t>
            </a:r>
            <a:endParaRPr kumimoji="0" sz="2200" b="0" i="0" u="none" strike="noStrike" kern="1200" cap="none" spc="0" normalizeH="0" baseline="0" noProof="0">
              <a:ln>
                <a:noFill/>
              </a:ln>
              <a:solidFill>
                <a:prstClr val="black"/>
              </a:solidFill>
              <a:effectLst/>
              <a:uLnTx/>
              <a:uFillTx/>
              <a:latin typeface="Arial MT"/>
              <a:ea typeface="+mn-ea"/>
              <a:cs typeface="Arial MT"/>
            </a:endParaRPr>
          </a:p>
          <a:p>
            <a:pPr marL="241300" marR="728345" lvl="0" indent="-228600" algn="l" defTabSz="914400" rtl="0" eaLnBrk="1" fontAlgn="auto" latinLnBrk="0" hangingPunct="1">
              <a:lnSpc>
                <a:spcPct val="100000"/>
              </a:lnSpc>
              <a:spcBef>
                <a:spcPts val="1395"/>
              </a:spcBef>
              <a:spcAft>
                <a:spcPts val="0"/>
              </a:spcAft>
              <a:buClrTx/>
              <a:buSzTx/>
              <a:buFontTx/>
              <a:buChar char="•"/>
              <a:tabLst>
                <a:tab pos="240665" algn="l"/>
                <a:tab pos="241300" algn="l"/>
              </a:tabLst>
              <a:defRPr/>
            </a:pPr>
            <a:r>
              <a:rPr kumimoji="0" sz="2200" b="0" i="0" u="none" strike="noStrike" kern="1200" cap="none" spc="-5" normalizeH="0" baseline="0" noProof="0" dirty="0">
                <a:ln>
                  <a:noFill/>
                </a:ln>
                <a:solidFill>
                  <a:srgbClr val="292929"/>
                </a:solidFill>
                <a:effectLst/>
                <a:uLnTx/>
                <a:uFillTx/>
                <a:latin typeface="Arial MT"/>
                <a:ea typeface="+mn-ea"/>
                <a:cs typeface="Arial MT"/>
              </a:rPr>
              <a:t>After</a:t>
            </a:r>
            <a:r>
              <a:rPr kumimoji="0" sz="2200" b="0" i="0" u="none" strike="noStrike" kern="1200" cap="none" spc="1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loading the</a:t>
            </a:r>
            <a:r>
              <a:rPr kumimoji="0" sz="2200" b="0" i="0" u="none" strike="noStrike" kern="1200" cap="none" spc="2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data as</a:t>
            </a:r>
            <a:r>
              <a:rPr kumimoji="0" sz="2200" b="0" i="0" u="none" strike="noStrike" kern="1200" cap="none" spc="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a Pandas</a:t>
            </a:r>
            <a:r>
              <a:rPr kumimoji="0" sz="2200" b="0" i="0" u="none" strike="noStrike" kern="1200" cap="none" spc="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Dataframe,</a:t>
            </a:r>
            <a:r>
              <a:rPr kumimoji="0" sz="2200" b="0" i="0" u="none" strike="noStrike" kern="1200" cap="none" spc="3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I</a:t>
            </a:r>
            <a:r>
              <a:rPr kumimoji="0" sz="2200" b="0" i="0" u="none" strike="noStrike" kern="1200" cap="none" spc="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set</a:t>
            </a:r>
            <a:r>
              <a:rPr kumimoji="0" sz="2200" b="0" i="0" u="none" strike="noStrike" kern="1200" cap="none" spc="5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out</a:t>
            </a:r>
            <a:r>
              <a:rPr kumimoji="0" sz="2200" b="0" i="0" u="none" strike="noStrike" kern="1200" cap="none" spc="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to</a:t>
            </a:r>
            <a:r>
              <a:rPr kumimoji="0" sz="2200" b="0" i="0" u="none" strike="noStrike" kern="1200" cap="none" spc="1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perform </a:t>
            </a:r>
            <a:r>
              <a:rPr kumimoji="0" sz="2200" b="0" i="0" u="none" strike="noStrike" kern="1200" cap="none" spc="-60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exploratory</a:t>
            </a:r>
            <a:r>
              <a:rPr kumimoji="0" sz="2200" b="0" i="0" u="none" strike="noStrike" kern="1200" cap="none" spc="5" normalizeH="0" baseline="0" noProof="0" dirty="0">
                <a:ln>
                  <a:noFill/>
                </a:ln>
                <a:solidFill>
                  <a:srgbClr val="292929"/>
                </a:solidFill>
                <a:effectLst/>
                <a:uLnTx/>
                <a:uFillTx/>
                <a:latin typeface="Arial MT"/>
                <a:ea typeface="+mn-ea"/>
                <a:cs typeface="Arial MT"/>
              </a:rPr>
              <a:t> </a:t>
            </a:r>
            <a:r>
              <a:rPr kumimoji="0" sz="2200" b="0" i="0" u="none" strike="noStrike" kern="1200" cap="none" spc="-10" normalizeH="0" baseline="0" noProof="0" dirty="0">
                <a:ln>
                  <a:noFill/>
                </a:ln>
                <a:solidFill>
                  <a:srgbClr val="292929"/>
                </a:solidFill>
                <a:effectLst/>
                <a:uLnTx/>
                <a:uFillTx/>
                <a:latin typeface="Arial MT"/>
                <a:ea typeface="+mn-ea"/>
                <a:cs typeface="Arial MT"/>
              </a:rPr>
              <a:t>Data</a:t>
            </a:r>
            <a:r>
              <a:rPr kumimoji="0" sz="2200" b="0" i="0" u="none" strike="noStrike" kern="1200" cap="none" spc="1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Analysis</a:t>
            </a:r>
            <a:r>
              <a:rPr kumimoji="0" sz="2200" b="0" i="0" u="none" strike="noStrike" kern="1200" cap="none" spc="-10" normalizeH="0" baseline="0" noProof="0" dirty="0">
                <a:ln>
                  <a:noFill/>
                </a:ln>
                <a:solidFill>
                  <a:srgbClr val="292929"/>
                </a:solidFill>
                <a:effectLst/>
                <a:uLnTx/>
                <a:uFillTx/>
                <a:latin typeface="Arial MT"/>
                <a:ea typeface="+mn-ea"/>
                <a:cs typeface="Arial MT"/>
              </a:rPr>
              <a:t> and</a:t>
            </a:r>
            <a:r>
              <a:rPr kumimoji="0" sz="2200" b="0" i="0" u="none" strike="noStrike" kern="1200" cap="none" spc="15" normalizeH="0" baseline="0" noProof="0" dirty="0">
                <a:ln>
                  <a:noFill/>
                </a:ln>
                <a:solidFill>
                  <a:srgbClr val="292929"/>
                </a:solidFill>
                <a:effectLst/>
                <a:uLnTx/>
                <a:uFillTx/>
                <a:latin typeface="Arial MT"/>
                <a:ea typeface="+mn-ea"/>
                <a:cs typeface="Arial MT"/>
              </a:rPr>
              <a:t> </a:t>
            </a:r>
            <a:r>
              <a:rPr kumimoji="0" sz="2200" b="0" i="0" u="none" strike="noStrike" kern="1200" cap="none" spc="-10" normalizeH="0" baseline="0" noProof="0" dirty="0">
                <a:ln>
                  <a:noFill/>
                </a:ln>
                <a:solidFill>
                  <a:srgbClr val="292929"/>
                </a:solidFill>
                <a:effectLst/>
                <a:uLnTx/>
                <a:uFillTx/>
                <a:latin typeface="Arial MT"/>
                <a:ea typeface="+mn-ea"/>
                <a:cs typeface="Arial MT"/>
              </a:rPr>
              <a:t>determine</a:t>
            </a:r>
            <a:r>
              <a:rPr kumimoji="0" sz="2200" b="0" i="0" u="none" strike="noStrike" kern="1200" cap="none" spc="2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Training</a:t>
            </a:r>
            <a:r>
              <a:rPr kumimoji="0" sz="2200" b="0" i="0" u="none" strike="noStrike" kern="1200" cap="none" spc="6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Labels</a:t>
            </a:r>
            <a:r>
              <a:rPr kumimoji="0" sz="2200" b="0" i="0" u="none" strike="noStrike" kern="1200" cap="none" spc="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by;</a:t>
            </a:r>
            <a:endParaRPr kumimoji="0" sz="2200" b="0" i="0" u="none" strike="noStrike" kern="1200" cap="none" spc="0" normalizeH="0" baseline="0" noProof="0">
              <a:ln>
                <a:noFill/>
              </a:ln>
              <a:solidFill>
                <a:prstClr val="black"/>
              </a:solidFill>
              <a:effectLst/>
              <a:uLnTx/>
              <a:uFillTx/>
              <a:latin typeface="Arial MT"/>
              <a:ea typeface="+mn-ea"/>
              <a:cs typeface="Arial MT"/>
            </a:endParaRPr>
          </a:p>
          <a:p>
            <a:pPr marL="698500" marR="476884" lvl="1" indent="-228600" algn="l" defTabSz="914400" rtl="0" eaLnBrk="1" fontAlgn="auto" latinLnBrk="0" hangingPunct="1">
              <a:lnSpc>
                <a:spcPct val="100000"/>
              </a:lnSpc>
              <a:spcBef>
                <a:spcPts val="1420"/>
              </a:spcBef>
              <a:spcAft>
                <a:spcPts val="0"/>
              </a:spcAft>
              <a:buClrTx/>
              <a:buSzTx/>
              <a:buFontTx/>
              <a:buChar char="•"/>
              <a:tabLst>
                <a:tab pos="697865" algn="l"/>
                <a:tab pos="699135" algn="l"/>
              </a:tabLst>
              <a:defRPr/>
            </a:pPr>
            <a:r>
              <a:rPr kumimoji="0" sz="1800" b="0" i="0" u="none" strike="noStrike" kern="1200" cap="none" spc="-5" normalizeH="0" baseline="0" noProof="0" dirty="0">
                <a:ln>
                  <a:noFill/>
                </a:ln>
                <a:solidFill>
                  <a:srgbClr val="292929"/>
                </a:solidFill>
                <a:effectLst/>
                <a:uLnTx/>
                <a:uFillTx/>
                <a:latin typeface="Arial MT"/>
                <a:ea typeface="+mn-ea"/>
                <a:cs typeface="Arial MT"/>
              </a:rPr>
              <a:t>creating</a:t>
            </a:r>
            <a:r>
              <a:rPr kumimoji="0" sz="1800" b="0" i="0" u="none" strike="noStrike" kern="1200" cap="none" spc="0" normalizeH="0" baseline="0" noProof="0" dirty="0">
                <a:ln>
                  <a:noFill/>
                </a:ln>
                <a:solidFill>
                  <a:srgbClr val="292929"/>
                </a:solidFill>
                <a:effectLst/>
                <a:uLnTx/>
                <a:uFillTx/>
                <a:latin typeface="Arial MT"/>
                <a:ea typeface="+mn-ea"/>
                <a:cs typeface="Arial MT"/>
              </a:rPr>
              <a:t> a</a:t>
            </a:r>
            <a:r>
              <a:rPr kumimoji="0" sz="1800" b="0" i="0" u="none" strike="noStrike" kern="1200" cap="none" spc="-5" normalizeH="0" baseline="0" noProof="0" dirty="0">
                <a:ln>
                  <a:noFill/>
                </a:ln>
                <a:solidFill>
                  <a:srgbClr val="292929"/>
                </a:solidFill>
                <a:effectLst/>
                <a:uLnTx/>
                <a:uFillTx/>
                <a:latin typeface="Arial MT"/>
                <a:ea typeface="+mn-ea"/>
                <a:cs typeface="Arial MT"/>
              </a:rPr>
              <a:t> NumPy</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array</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from</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the</a:t>
            </a:r>
            <a:r>
              <a:rPr kumimoji="0" sz="1800" b="0" i="0" u="none" strike="noStrike" kern="1200" cap="none" spc="-5" normalizeH="0" baseline="0" noProof="0" dirty="0">
                <a:ln>
                  <a:noFill/>
                </a:ln>
                <a:solidFill>
                  <a:srgbClr val="292929"/>
                </a:solidFill>
                <a:effectLst/>
                <a:uLnTx/>
                <a:uFillTx/>
                <a:latin typeface="Arial MT"/>
                <a:ea typeface="+mn-ea"/>
                <a:cs typeface="Arial MT"/>
              </a:rPr>
              <a:t> column</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Class</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in data,</a:t>
            </a:r>
            <a:r>
              <a:rPr kumimoji="0" sz="1800" b="0" i="0" u="none" strike="noStrike" kern="1200" cap="none" spc="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by </a:t>
            </a:r>
            <a:r>
              <a:rPr kumimoji="0" sz="1800" b="0" i="0" u="none" strike="noStrike" kern="1200" cap="none" spc="-10" normalizeH="0" baseline="0" noProof="0" dirty="0">
                <a:ln>
                  <a:noFill/>
                </a:ln>
                <a:solidFill>
                  <a:srgbClr val="292929"/>
                </a:solidFill>
                <a:effectLst/>
                <a:uLnTx/>
                <a:uFillTx/>
                <a:latin typeface="Arial MT"/>
                <a:ea typeface="+mn-ea"/>
                <a:cs typeface="Arial MT"/>
              </a:rPr>
              <a:t>applying</a:t>
            </a:r>
            <a:r>
              <a:rPr kumimoji="0" sz="1800" b="0" i="0" u="none" strike="noStrike" kern="1200" cap="none" spc="20"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the</a:t>
            </a:r>
            <a:r>
              <a:rPr kumimoji="0" sz="1800" b="0" i="0" u="none" strike="noStrike" kern="1200" cap="none" spc="-5" normalizeH="0" baseline="0" noProof="0" dirty="0">
                <a:ln>
                  <a:noFill/>
                </a:ln>
                <a:solidFill>
                  <a:srgbClr val="292929"/>
                </a:solidFill>
                <a:effectLst/>
                <a:uLnTx/>
                <a:uFillTx/>
                <a:latin typeface="Arial MT"/>
                <a:ea typeface="+mn-ea"/>
                <a:cs typeface="Arial MT"/>
              </a:rPr>
              <a:t> method </a:t>
            </a:r>
            <a:r>
              <a:rPr kumimoji="0" sz="1800" b="0" i="0" u="none" strike="noStrike" kern="1200" cap="none" spc="-484" normalizeH="0" baseline="0" noProof="0" dirty="0">
                <a:ln>
                  <a:noFill/>
                </a:ln>
                <a:solidFill>
                  <a:srgbClr val="292929"/>
                </a:solidFill>
                <a:effectLst/>
                <a:uLnTx/>
                <a:uFillTx/>
                <a:latin typeface="Arial MT"/>
                <a:ea typeface="+mn-ea"/>
                <a:cs typeface="Arial MT"/>
              </a:rPr>
              <a:t> </a:t>
            </a:r>
            <a:r>
              <a:rPr kumimoji="0" sz="1800" b="0" i="0" u="none" strike="noStrike" kern="1200" cap="none" spc="-15" normalizeH="0" baseline="0" noProof="0" dirty="0">
                <a:ln>
                  <a:noFill/>
                </a:ln>
                <a:solidFill>
                  <a:srgbClr val="292929"/>
                </a:solidFill>
                <a:effectLst/>
                <a:uLnTx/>
                <a:uFillTx/>
                <a:latin typeface="Arial MT"/>
                <a:ea typeface="+mn-ea"/>
                <a:cs typeface="Arial MT"/>
              </a:rPr>
              <a:t>to_numpy()</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then </a:t>
            </a:r>
            <a:r>
              <a:rPr kumimoji="0" sz="1800" b="0" i="0" u="none" strike="noStrike" kern="1200" cap="none" spc="-10" normalizeH="0" baseline="0" noProof="0" dirty="0">
                <a:ln>
                  <a:noFill/>
                </a:ln>
                <a:solidFill>
                  <a:srgbClr val="292929"/>
                </a:solidFill>
                <a:effectLst/>
                <a:uLnTx/>
                <a:uFillTx/>
                <a:latin typeface="Arial MT"/>
                <a:ea typeface="+mn-ea"/>
                <a:cs typeface="Arial MT"/>
              </a:rPr>
              <a:t>assigned</a:t>
            </a:r>
            <a:r>
              <a:rPr kumimoji="0" sz="1800" b="0" i="0" u="none" strike="noStrike" kern="1200" cap="none" spc="1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it</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to </a:t>
            </a:r>
            <a:r>
              <a:rPr kumimoji="0" sz="1800" b="0" i="0" u="none" strike="noStrike" kern="1200" cap="none" spc="-5" normalizeH="0" baseline="0" noProof="0" dirty="0">
                <a:ln>
                  <a:noFill/>
                </a:ln>
                <a:solidFill>
                  <a:srgbClr val="292929"/>
                </a:solidFill>
                <a:effectLst/>
                <a:uLnTx/>
                <a:uFillTx/>
                <a:latin typeface="Arial MT"/>
                <a:ea typeface="+mn-ea"/>
                <a:cs typeface="Arial MT"/>
              </a:rPr>
              <a:t>the variable</a:t>
            </a:r>
            <a:r>
              <a:rPr kumimoji="0" sz="1800" b="0" i="0" u="none" strike="noStrike" kern="1200" cap="none" spc="25"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Y</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as </a:t>
            </a:r>
            <a:r>
              <a:rPr kumimoji="0" sz="1800" b="0" i="0" u="none" strike="noStrike" kern="1200" cap="none" spc="0" normalizeH="0" baseline="0" noProof="0" dirty="0">
                <a:ln>
                  <a:noFill/>
                </a:ln>
                <a:solidFill>
                  <a:srgbClr val="292929"/>
                </a:solidFill>
                <a:effectLst/>
                <a:uLnTx/>
                <a:uFillTx/>
                <a:latin typeface="Arial MT"/>
                <a:ea typeface="+mn-ea"/>
                <a:cs typeface="Arial MT"/>
              </a:rPr>
              <a:t>the</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outcome</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variable.</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698500" marR="1835785" lvl="1" indent="-228600" algn="l" defTabSz="914400" rtl="0" eaLnBrk="1" fontAlgn="auto" latinLnBrk="0" hangingPunct="1">
              <a:lnSpc>
                <a:spcPct val="100000"/>
              </a:lnSpc>
              <a:spcBef>
                <a:spcPts val="1405"/>
              </a:spcBef>
              <a:spcAft>
                <a:spcPts val="0"/>
              </a:spcAft>
              <a:buClrTx/>
              <a:buSzTx/>
              <a:buFontTx/>
              <a:buChar char="•"/>
              <a:tabLst>
                <a:tab pos="697865" algn="l"/>
                <a:tab pos="699135" algn="l"/>
              </a:tabLst>
              <a:defRPr/>
            </a:pPr>
            <a:r>
              <a:rPr kumimoji="0" sz="1800" b="0" i="0" u="none" strike="noStrike" kern="1200" cap="none" spc="-5" normalizeH="0" baseline="0" noProof="0" dirty="0">
                <a:ln>
                  <a:noFill/>
                </a:ln>
                <a:solidFill>
                  <a:srgbClr val="292929"/>
                </a:solidFill>
                <a:effectLst/>
                <a:uLnTx/>
                <a:uFillTx/>
                <a:latin typeface="Arial MT"/>
                <a:ea typeface="+mn-ea"/>
                <a:cs typeface="Arial MT"/>
              </a:rPr>
              <a:t>Then standardized</a:t>
            </a:r>
            <a:r>
              <a:rPr kumimoji="0" sz="1800" b="0" i="0" u="none" strike="noStrike" kern="1200" cap="none" spc="20"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the </a:t>
            </a:r>
            <a:r>
              <a:rPr kumimoji="0" sz="1800" b="0" i="0" u="none" strike="noStrike" kern="1200" cap="none" spc="-5" normalizeH="0" baseline="0" noProof="0" dirty="0">
                <a:ln>
                  <a:noFill/>
                </a:ln>
                <a:solidFill>
                  <a:srgbClr val="292929"/>
                </a:solidFill>
                <a:effectLst/>
                <a:uLnTx/>
                <a:uFillTx/>
                <a:latin typeface="Arial MT"/>
                <a:ea typeface="+mn-ea"/>
                <a:cs typeface="Arial MT"/>
              </a:rPr>
              <a:t>feature</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dataset</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(x)</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by</a:t>
            </a:r>
            <a:r>
              <a:rPr kumimoji="0" sz="1800" b="0" i="0" u="none" strike="noStrike" kern="1200" cap="none" spc="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transforming</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it </a:t>
            </a:r>
            <a:r>
              <a:rPr kumimoji="0" sz="1800" b="0" i="0" u="none" strike="noStrike" kern="1200" cap="none" spc="-10" normalizeH="0" baseline="0" noProof="0" dirty="0">
                <a:ln>
                  <a:noFill/>
                </a:ln>
                <a:solidFill>
                  <a:srgbClr val="292929"/>
                </a:solidFill>
                <a:effectLst/>
                <a:uLnTx/>
                <a:uFillTx/>
                <a:latin typeface="Arial MT"/>
                <a:ea typeface="+mn-ea"/>
                <a:cs typeface="Arial MT"/>
              </a:rPr>
              <a:t>using </a:t>
            </a:r>
            <a:r>
              <a:rPr kumimoji="0" sz="1800" b="0" i="0" u="none" strike="noStrike" kern="1200" cap="none" spc="-484"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preprocessing.StandardScaler()</a:t>
            </a:r>
            <a:r>
              <a:rPr kumimoji="0" sz="1800" b="0" i="0" u="none" strike="noStrike" kern="1200" cap="none" spc="4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function</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from </a:t>
            </a:r>
            <a:r>
              <a:rPr kumimoji="0" sz="1800" b="0" i="0" u="none" strike="noStrike" kern="1200" cap="none" spc="-5" normalizeH="0" baseline="0" noProof="0" dirty="0">
                <a:ln>
                  <a:noFill/>
                </a:ln>
                <a:solidFill>
                  <a:srgbClr val="292929"/>
                </a:solidFill>
                <a:effectLst/>
                <a:uLnTx/>
                <a:uFillTx/>
                <a:latin typeface="Arial MT"/>
                <a:ea typeface="+mn-ea"/>
                <a:cs typeface="Arial MT"/>
              </a:rPr>
              <a:t>Sklearn.</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698500" marR="5080" lvl="1" indent="-228600" algn="l" defTabSz="914400" rtl="0" eaLnBrk="1" fontAlgn="auto" latinLnBrk="0" hangingPunct="1">
              <a:lnSpc>
                <a:spcPct val="100000"/>
              </a:lnSpc>
              <a:spcBef>
                <a:spcPts val="1390"/>
              </a:spcBef>
              <a:spcAft>
                <a:spcPts val="0"/>
              </a:spcAft>
              <a:buClrTx/>
              <a:buSzTx/>
              <a:buFontTx/>
              <a:buChar char="•"/>
              <a:tabLst>
                <a:tab pos="697865" algn="l"/>
                <a:tab pos="699135" algn="l"/>
                <a:tab pos="8573135" algn="l"/>
              </a:tabLst>
              <a:defRPr/>
            </a:pPr>
            <a:r>
              <a:rPr kumimoji="0" sz="1800" b="0" i="0" u="none" strike="noStrike" kern="1200" cap="none" spc="0" normalizeH="0" baseline="0" noProof="0" dirty="0">
                <a:ln>
                  <a:noFill/>
                </a:ln>
                <a:solidFill>
                  <a:srgbClr val="292929"/>
                </a:solidFill>
                <a:effectLst/>
                <a:uLnTx/>
                <a:uFillTx/>
                <a:latin typeface="Arial MT"/>
                <a:ea typeface="+mn-ea"/>
                <a:cs typeface="Arial MT"/>
              </a:rPr>
              <a:t>After</a:t>
            </a:r>
            <a:r>
              <a:rPr kumimoji="0" sz="1800" b="0" i="0" u="none" strike="noStrike" kern="1200" cap="none" spc="-2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which</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the</a:t>
            </a:r>
            <a:r>
              <a:rPr kumimoji="0" sz="1800" b="0" i="0" u="none" strike="noStrike" kern="1200" cap="none" spc="-5" normalizeH="0" baseline="0" noProof="0" dirty="0">
                <a:ln>
                  <a:noFill/>
                </a:ln>
                <a:solidFill>
                  <a:srgbClr val="292929"/>
                </a:solidFill>
                <a:effectLst/>
                <a:uLnTx/>
                <a:uFillTx/>
                <a:latin typeface="Arial MT"/>
                <a:ea typeface="+mn-ea"/>
                <a:cs typeface="Arial MT"/>
              </a:rPr>
              <a:t> data</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was</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split into</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training</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and</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testing </a:t>
            </a:r>
            <a:r>
              <a:rPr kumimoji="0" sz="1800" b="0" i="0" u="none" strike="noStrike" kern="1200" cap="none" spc="0" normalizeH="0" baseline="0" noProof="0" dirty="0">
                <a:ln>
                  <a:noFill/>
                </a:ln>
                <a:solidFill>
                  <a:srgbClr val="292929"/>
                </a:solidFill>
                <a:effectLst/>
                <a:uLnTx/>
                <a:uFillTx/>
                <a:latin typeface="Arial MT"/>
                <a:ea typeface="+mn-ea"/>
                <a:cs typeface="Arial MT"/>
              </a:rPr>
              <a:t>sets </a:t>
            </a:r>
            <a:r>
              <a:rPr kumimoji="0" sz="1800" b="0" i="0" u="none" strike="noStrike" kern="1200" cap="none" spc="-5" normalizeH="0" baseline="0" noProof="0" dirty="0">
                <a:ln>
                  <a:noFill/>
                </a:ln>
                <a:solidFill>
                  <a:srgbClr val="292929"/>
                </a:solidFill>
                <a:effectLst/>
                <a:uLnTx/>
                <a:uFillTx/>
                <a:latin typeface="Arial MT"/>
                <a:ea typeface="+mn-ea"/>
                <a:cs typeface="Arial MT"/>
              </a:rPr>
              <a:t>using</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the</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function </a:t>
            </a:r>
            <a:r>
              <a:rPr kumimoji="0" sz="1800" b="0" i="0" u="none" strike="noStrike" kern="1200" cap="none" spc="0" normalizeH="0" baseline="0" noProof="0" dirty="0">
                <a:ln>
                  <a:noFill/>
                </a:ln>
                <a:solidFill>
                  <a:srgbClr val="292929"/>
                </a:solidFill>
                <a:effectLst/>
                <a:uLnTx/>
                <a:uFillTx/>
                <a:latin typeface="Arial MT"/>
                <a:ea typeface="+mn-ea"/>
                <a:cs typeface="Arial MT"/>
              </a:rPr>
              <a:t> </a:t>
            </a:r>
            <a:r>
              <a:rPr kumimoji="0" sz="1800" b="0" i="0" u="none" strike="noStrike" kern="1200" cap="none" spc="-15" normalizeH="0" baseline="0" noProof="0" dirty="0">
                <a:ln>
                  <a:noFill/>
                </a:ln>
                <a:solidFill>
                  <a:srgbClr val="292929"/>
                </a:solidFill>
                <a:effectLst/>
                <a:uLnTx/>
                <a:uFillTx/>
                <a:latin typeface="Arial MT"/>
                <a:ea typeface="+mn-ea"/>
                <a:cs typeface="Arial MT"/>
              </a:rPr>
              <a:t>train_test_split</a:t>
            </a:r>
            <a:r>
              <a:rPr kumimoji="0" sz="1800" b="0" i="0" u="none" strike="noStrike" kern="1200" cap="none" spc="15"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from </a:t>
            </a:r>
            <a:r>
              <a:rPr kumimoji="0" sz="1800" b="0" i="0" u="none" strike="noStrike" kern="1200" cap="none" spc="-10" normalizeH="0" baseline="0" noProof="0" dirty="0">
                <a:ln>
                  <a:noFill/>
                </a:ln>
                <a:solidFill>
                  <a:srgbClr val="292929"/>
                </a:solidFill>
                <a:effectLst/>
                <a:uLnTx/>
                <a:uFillTx/>
                <a:latin typeface="Arial MT"/>
                <a:ea typeface="+mn-ea"/>
                <a:cs typeface="Arial MT"/>
              </a:rPr>
              <a:t>sklearn.model_selection</a:t>
            </a:r>
            <a:r>
              <a:rPr kumimoji="0" sz="1800" b="0" i="0" u="none" strike="noStrike" kern="1200" cap="none" spc="5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with</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the</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15" normalizeH="0" baseline="0" noProof="0" dirty="0">
                <a:ln>
                  <a:noFill/>
                </a:ln>
                <a:solidFill>
                  <a:srgbClr val="292929"/>
                </a:solidFill>
                <a:effectLst/>
                <a:uLnTx/>
                <a:uFillTx/>
                <a:latin typeface="Arial MT"/>
                <a:ea typeface="+mn-ea"/>
                <a:cs typeface="Arial MT"/>
              </a:rPr>
              <a:t>test_size</a:t>
            </a:r>
            <a:r>
              <a:rPr kumimoji="0" sz="1800" b="0" i="0" u="none" strike="noStrike" kern="1200" cap="none" spc="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parameter</a:t>
            </a:r>
            <a:r>
              <a:rPr kumimoji="0" sz="1800" b="0" i="0" u="none" strike="noStrike" kern="1200" cap="none" spc="15"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set	to</a:t>
            </a:r>
            <a:r>
              <a:rPr kumimoji="0" sz="1800" b="0" i="0" u="none" strike="noStrike" kern="1200" cap="none" spc="-10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0.2 </a:t>
            </a:r>
            <a:r>
              <a:rPr kumimoji="0" sz="1800" b="0" i="0" u="none" strike="noStrike" kern="1200" cap="none" spc="-484"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and</a:t>
            </a:r>
            <a:r>
              <a:rPr kumimoji="0" sz="1800" b="0" i="0" u="none" strike="noStrike" kern="1200" cap="none" spc="0" normalizeH="0" baseline="0" noProof="0" dirty="0">
                <a:ln>
                  <a:noFill/>
                </a:ln>
                <a:solidFill>
                  <a:srgbClr val="292929"/>
                </a:solidFill>
                <a:effectLst/>
                <a:uLnTx/>
                <a:uFillTx/>
                <a:latin typeface="Arial MT"/>
                <a:ea typeface="+mn-ea"/>
                <a:cs typeface="Arial MT"/>
              </a:rPr>
              <a:t> </a:t>
            </a:r>
            <a:r>
              <a:rPr kumimoji="0" sz="1800" b="0" i="0" u="none" strike="noStrike" kern="1200" cap="none" spc="-15" normalizeH="0" baseline="0" noProof="0" dirty="0">
                <a:ln>
                  <a:noFill/>
                </a:ln>
                <a:solidFill>
                  <a:srgbClr val="292929"/>
                </a:solidFill>
                <a:effectLst/>
                <a:uLnTx/>
                <a:uFillTx/>
                <a:latin typeface="Arial MT"/>
                <a:ea typeface="+mn-ea"/>
                <a:cs typeface="Arial MT"/>
              </a:rPr>
              <a:t>random_state</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to</a:t>
            </a:r>
            <a:r>
              <a:rPr kumimoji="0" sz="1800" b="0" i="0" u="none" strike="noStrike" kern="1200" cap="none" spc="-10" normalizeH="0" baseline="0" noProof="0" dirty="0">
                <a:ln>
                  <a:noFill/>
                </a:ln>
                <a:solidFill>
                  <a:srgbClr val="292929"/>
                </a:solidFill>
                <a:effectLst/>
                <a:uLnTx/>
                <a:uFillTx/>
                <a:latin typeface="Arial MT"/>
                <a:ea typeface="+mn-ea"/>
                <a:cs typeface="Arial MT"/>
              </a:rPr>
              <a:t> 2.</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a:spLocks noGrp="1"/>
          </p:cNvSpPr>
          <p:nvPr>
            <p:ph type="sldNum" sz="quarter" idx="7"/>
          </p:nvPr>
        </p:nvSpPr>
        <p:spPr>
          <a:prstGeom prst="rect">
            <a:avLst/>
          </a:prstGeom>
        </p:spPr>
        <p:txBody>
          <a:bodyPr vert="horz" wrap="square" lIns="0" tIns="26034" rIns="0" bIns="0" rtlCol="0">
            <a:spAutoFit/>
          </a:bodyPr>
          <a:lstStyle/>
          <a:p>
            <a:pPr marL="38100" marR="0" lvl="0" indent="0" algn="l" defTabSz="914400" rtl="0" eaLnBrk="1" fontAlgn="auto" latinLnBrk="0" hangingPunct="1">
              <a:lnSpc>
                <a:spcPct val="100000"/>
              </a:lnSpc>
              <a:spcBef>
                <a:spcPts val="204"/>
              </a:spcBef>
              <a:spcAft>
                <a:spcPts val="0"/>
              </a:spcAft>
              <a:buClrTx/>
              <a:buSzTx/>
              <a:buFontTx/>
              <a:buNone/>
              <a:tabLst/>
              <a:defRPr/>
            </a:pPr>
            <a:fld id="{81D60167-4931-47E6-BA6A-407CBD079E47}" type="slidenum">
              <a:rPr kumimoji="0" sz="1600" b="0" i="0" u="none" strike="noStrike" kern="1200" cap="none" spc="-5" normalizeH="0" baseline="0" noProof="0" dirty="0">
                <a:ln>
                  <a:noFill/>
                </a:ln>
                <a:solidFill>
                  <a:srgbClr val="1C7CDB"/>
                </a:solidFill>
                <a:effectLst/>
                <a:uLnTx/>
                <a:uFillTx/>
                <a:latin typeface="Arial MT"/>
                <a:ea typeface="+mn-ea"/>
              </a:rPr>
              <a:pPr marL="38100" marR="0" lvl="0" indent="0" algn="l" defTabSz="914400" rtl="0" eaLnBrk="1" fontAlgn="auto" latinLnBrk="0" hangingPunct="1">
                <a:lnSpc>
                  <a:spcPct val="100000"/>
                </a:lnSpc>
                <a:spcBef>
                  <a:spcPts val="204"/>
                </a:spcBef>
                <a:spcAft>
                  <a:spcPts val="0"/>
                </a:spcAft>
                <a:buClrTx/>
                <a:buSzTx/>
                <a:buFontTx/>
                <a:buNone/>
                <a:tabLst/>
                <a:defRPr/>
              </a:pPr>
              <a:t>22</a:t>
            </a:fld>
            <a:endParaRPr kumimoji="0" sz="1600" b="0" i="0" u="none" strike="noStrike" kern="1200" cap="none" spc="-5" normalizeH="0" baseline="0" noProof="0" dirty="0">
              <a:ln>
                <a:noFill/>
              </a:ln>
              <a:solidFill>
                <a:srgbClr val="1C7CDB"/>
              </a:solidFill>
              <a:effectLst/>
              <a:uLnTx/>
              <a:uFillTx/>
              <a:latin typeface="Arial MT"/>
              <a:ea typeface="+mn-ea"/>
            </a:endParaRPr>
          </a:p>
        </p:txBody>
      </p:sp>
      <p:sp>
        <p:nvSpPr>
          <p:cNvPr id="3" name="object 3"/>
          <p:cNvSpPr txBox="1">
            <a:spLocks noGrp="1"/>
          </p:cNvSpPr>
          <p:nvPr>
            <p:ph type="title"/>
          </p:nvPr>
        </p:nvSpPr>
        <p:spPr>
          <a:xfrm>
            <a:off x="848969" y="444246"/>
            <a:ext cx="7179945" cy="589280"/>
          </a:xfrm>
          <a:prstGeom prst="rect">
            <a:avLst/>
          </a:prstGeom>
        </p:spPr>
        <p:txBody>
          <a:bodyPr vert="horz" wrap="square" lIns="0" tIns="12065" rIns="0" bIns="0" rtlCol="0">
            <a:spAutoFit/>
          </a:bodyPr>
          <a:lstStyle/>
          <a:p>
            <a:pPr marL="12700">
              <a:lnSpc>
                <a:spcPct val="100000"/>
              </a:lnSpc>
              <a:spcBef>
                <a:spcPts val="95"/>
              </a:spcBef>
            </a:pPr>
            <a:r>
              <a:rPr sz="3700" spc="-5" dirty="0"/>
              <a:t>Predictive</a:t>
            </a:r>
            <a:r>
              <a:rPr sz="3700" spc="30" dirty="0"/>
              <a:t> </a:t>
            </a:r>
            <a:r>
              <a:rPr sz="3700" spc="-10" dirty="0"/>
              <a:t>Analysis</a:t>
            </a:r>
            <a:r>
              <a:rPr sz="3700" spc="30" dirty="0"/>
              <a:t> </a:t>
            </a:r>
            <a:r>
              <a:rPr sz="3700" spc="-5" dirty="0"/>
              <a:t>(Classification)</a:t>
            </a:r>
            <a:endParaRPr sz="37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814829"/>
            <a:ext cx="9448800" cy="4220210"/>
          </a:xfrm>
          <a:prstGeom prst="rect">
            <a:avLst/>
          </a:prstGeom>
        </p:spPr>
        <p:txBody>
          <a:bodyPr vert="horz" wrap="square" lIns="0" tIns="49530" rIns="0" bIns="0" rtlCol="0">
            <a:spAutoFit/>
          </a:bodyPr>
          <a:lstStyle/>
          <a:p>
            <a:pPr marL="241300" marR="38100" lvl="0" indent="-228600" algn="just" defTabSz="914400" rtl="0" eaLnBrk="1" fontAlgn="auto" latinLnBrk="0" hangingPunct="1">
              <a:lnSpc>
                <a:spcPts val="2380"/>
              </a:lnSpc>
              <a:spcBef>
                <a:spcPts val="390"/>
              </a:spcBef>
              <a:spcAft>
                <a:spcPts val="0"/>
              </a:spcAft>
              <a:buClrTx/>
              <a:buSzTx/>
              <a:buFontTx/>
              <a:buChar char="•"/>
              <a:tabLst>
                <a:tab pos="241300" algn="l"/>
              </a:tabLst>
              <a:defRPr/>
            </a:pPr>
            <a:r>
              <a:rPr kumimoji="0" sz="2200" b="0" i="0" u="none" strike="noStrike" kern="1200" cap="none" spc="-5" normalizeH="0" baseline="0" noProof="0" dirty="0">
                <a:ln>
                  <a:noFill/>
                </a:ln>
                <a:solidFill>
                  <a:srgbClr val="292929"/>
                </a:solidFill>
                <a:effectLst/>
                <a:uLnTx/>
                <a:uFillTx/>
                <a:latin typeface="Arial MT"/>
                <a:ea typeface="+mn-ea"/>
                <a:cs typeface="Arial MT"/>
              </a:rPr>
              <a:t>In order to find the best ML model/ method that would performs best using </a:t>
            </a:r>
            <a:r>
              <a:rPr kumimoji="0" sz="2200" b="0" i="0" u="none" strike="noStrike" kern="1200" cap="none" spc="-60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the test data between SVM, Classification Trees, k nearest neighbors and </a:t>
            </a:r>
            <a:r>
              <a:rPr kumimoji="0" sz="2200" b="0" i="0" u="none" strike="noStrike" kern="1200" cap="none" spc="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Logistic</a:t>
            </a:r>
            <a:r>
              <a:rPr kumimoji="0" sz="2200" b="0" i="0" u="none" strike="noStrike" kern="1200" cap="none" spc="-1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Regression;</a:t>
            </a:r>
            <a:endParaRPr kumimoji="0" sz="2200" b="0" i="0" u="none" strike="noStrike" kern="1200" cap="none" spc="0" normalizeH="0" baseline="0" noProof="0">
              <a:ln>
                <a:noFill/>
              </a:ln>
              <a:solidFill>
                <a:prstClr val="black"/>
              </a:solidFill>
              <a:effectLst/>
              <a:uLnTx/>
              <a:uFillTx/>
              <a:latin typeface="Arial MT"/>
              <a:ea typeface="+mn-ea"/>
              <a:cs typeface="Arial MT"/>
            </a:endParaRPr>
          </a:p>
          <a:p>
            <a:pPr marL="698500" marR="107314" lvl="1" indent="-228600" algn="l" defTabSz="914400" rtl="0" eaLnBrk="1" fontAlgn="auto" latinLnBrk="0" hangingPunct="1">
              <a:lnSpc>
                <a:spcPts val="1939"/>
              </a:lnSpc>
              <a:spcBef>
                <a:spcPts val="1400"/>
              </a:spcBef>
              <a:spcAft>
                <a:spcPts val="0"/>
              </a:spcAft>
              <a:buClrTx/>
              <a:buSzTx/>
              <a:buFontTx/>
              <a:buChar char="•"/>
              <a:tabLst>
                <a:tab pos="697865" algn="l"/>
                <a:tab pos="699135" algn="l"/>
              </a:tabLst>
              <a:defRPr/>
            </a:pPr>
            <a:r>
              <a:rPr kumimoji="0" sz="1800" b="0" i="0" u="none" strike="noStrike" kern="1200" cap="none" spc="-5" normalizeH="0" baseline="0" noProof="0" dirty="0">
                <a:ln>
                  <a:noFill/>
                </a:ln>
                <a:solidFill>
                  <a:srgbClr val="292929"/>
                </a:solidFill>
                <a:effectLst/>
                <a:uLnTx/>
                <a:uFillTx/>
                <a:latin typeface="Arial MT"/>
                <a:ea typeface="+mn-ea"/>
                <a:cs typeface="Arial MT"/>
              </a:rPr>
              <a:t>First</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created</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an</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object</a:t>
            </a:r>
            <a:r>
              <a:rPr kumimoji="0" sz="1800" b="0" i="0" u="none" strike="noStrike" kern="1200" cap="none" spc="15"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for </a:t>
            </a:r>
            <a:r>
              <a:rPr kumimoji="0" sz="1800" b="0" i="0" u="none" strike="noStrike" kern="1200" cap="none" spc="-5" normalizeH="0" baseline="0" noProof="0" dirty="0">
                <a:ln>
                  <a:noFill/>
                </a:ln>
                <a:solidFill>
                  <a:srgbClr val="292929"/>
                </a:solidFill>
                <a:effectLst/>
                <a:uLnTx/>
                <a:uFillTx/>
                <a:latin typeface="Arial MT"/>
                <a:ea typeface="+mn-ea"/>
                <a:cs typeface="Arial MT"/>
              </a:rPr>
              <a:t>each</a:t>
            </a:r>
            <a:r>
              <a:rPr kumimoji="0" sz="1800" b="0" i="0" u="none" strike="noStrike" kern="1200" cap="none" spc="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of</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the</a:t>
            </a:r>
            <a:r>
              <a:rPr kumimoji="0" sz="1800" b="0" i="0" u="none" strike="noStrike" kern="1200" cap="none" spc="-5" normalizeH="0" baseline="0" noProof="0" dirty="0">
                <a:ln>
                  <a:noFill/>
                </a:ln>
                <a:solidFill>
                  <a:srgbClr val="292929"/>
                </a:solidFill>
                <a:effectLst/>
                <a:uLnTx/>
                <a:uFillTx/>
                <a:latin typeface="Arial MT"/>
                <a:ea typeface="+mn-ea"/>
                <a:cs typeface="Arial MT"/>
              </a:rPr>
              <a:t> algorithms</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then</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created </a:t>
            </a:r>
            <a:r>
              <a:rPr kumimoji="0" sz="1800" b="0" i="0" u="none" strike="noStrike" kern="1200" cap="none" spc="0" normalizeH="0" baseline="0" noProof="0" dirty="0">
                <a:ln>
                  <a:noFill/>
                </a:ln>
                <a:solidFill>
                  <a:srgbClr val="292929"/>
                </a:solidFill>
                <a:effectLst/>
                <a:uLnTx/>
                <a:uFillTx/>
                <a:latin typeface="Arial MT"/>
                <a:ea typeface="+mn-ea"/>
                <a:cs typeface="Arial MT"/>
              </a:rPr>
              <a:t>a</a:t>
            </a:r>
            <a:r>
              <a:rPr kumimoji="0" sz="1800" b="0" i="0" u="none" strike="noStrike" kern="1200" cap="none" spc="-5" normalizeH="0" baseline="0" noProof="0" dirty="0">
                <a:ln>
                  <a:noFill/>
                </a:ln>
                <a:solidFill>
                  <a:srgbClr val="292929"/>
                </a:solidFill>
                <a:effectLst/>
                <a:uLnTx/>
                <a:uFillTx/>
                <a:latin typeface="Arial MT"/>
                <a:ea typeface="+mn-ea"/>
                <a:cs typeface="Arial MT"/>
              </a:rPr>
              <a:t> GridSearchCV</a:t>
            </a:r>
            <a:r>
              <a:rPr kumimoji="0" sz="1800" b="0" i="0" u="none" strike="noStrike" kern="1200" cap="none" spc="2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object </a:t>
            </a:r>
            <a:r>
              <a:rPr kumimoji="0" sz="1800" b="0" i="0" u="none" strike="noStrike" kern="1200" cap="none" spc="-49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and</a:t>
            </a:r>
            <a:r>
              <a:rPr kumimoji="0" sz="1800" b="0" i="0" u="none" strike="noStrike" kern="1200" cap="none" spc="0" normalizeH="0" baseline="0" noProof="0" dirty="0">
                <a:ln>
                  <a:noFill/>
                </a:ln>
                <a:solidFill>
                  <a:srgbClr val="292929"/>
                </a:solidFill>
                <a:effectLst/>
                <a:uLnTx/>
                <a:uFillTx/>
                <a:latin typeface="Arial MT"/>
                <a:ea typeface="+mn-ea"/>
                <a:cs typeface="Arial MT"/>
              </a:rPr>
              <a:t> </a:t>
            </a:r>
            <a:r>
              <a:rPr kumimoji="0" sz="1800" b="0" i="0" u="none" strike="noStrike" kern="1200" cap="none" spc="-10" normalizeH="0" baseline="0" noProof="0" dirty="0">
                <a:ln>
                  <a:noFill/>
                </a:ln>
                <a:solidFill>
                  <a:srgbClr val="292929"/>
                </a:solidFill>
                <a:effectLst/>
                <a:uLnTx/>
                <a:uFillTx/>
                <a:latin typeface="Arial MT"/>
                <a:ea typeface="+mn-ea"/>
                <a:cs typeface="Arial MT"/>
              </a:rPr>
              <a:t>assigned</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them</a:t>
            </a:r>
            <a:r>
              <a:rPr kumimoji="0" sz="1800" b="0" i="0" u="none" strike="noStrike" kern="1200" cap="none" spc="0" normalizeH="0" baseline="0" noProof="0" dirty="0">
                <a:ln>
                  <a:noFill/>
                </a:ln>
                <a:solidFill>
                  <a:srgbClr val="292929"/>
                </a:solidFill>
                <a:effectLst/>
                <a:uLnTx/>
                <a:uFillTx/>
                <a:latin typeface="Arial MT"/>
                <a:ea typeface="+mn-ea"/>
                <a:cs typeface="Arial MT"/>
              </a:rPr>
              <a:t> a</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set </a:t>
            </a:r>
            <a:r>
              <a:rPr kumimoji="0" sz="1800" b="0" i="0" u="none" strike="noStrike" kern="1200" cap="none" spc="-5" normalizeH="0" baseline="0" noProof="0" dirty="0">
                <a:ln>
                  <a:noFill/>
                </a:ln>
                <a:solidFill>
                  <a:srgbClr val="292929"/>
                </a:solidFill>
                <a:effectLst/>
                <a:uLnTx/>
                <a:uFillTx/>
                <a:latin typeface="Arial MT"/>
                <a:ea typeface="+mn-ea"/>
                <a:cs typeface="Arial MT"/>
              </a:rPr>
              <a:t>of</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parameters</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for</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each</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model.</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698500" marR="271780" lvl="1" indent="-228600" algn="l" defTabSz="914400" rtl="0" eaLnBrk="1" fontAlgn="auto" latinLnBrk="0" hangingPunct="1">
              <a:lnSpc>
                <a:spcPts val="1939"/>
              </a:lnSpc>
              <a:spcBef>
                <a:spcPts val="1410"/>
              </a:spcBef>
              <a:spcAft>
                <a:spcPts val="0"/>
              </a:spcAft>
              <a:buClrTx/>
              <a:buSzTx/>
              <a:buFontTx/>
              <a:buChar char="•"/>
              <a:tabLst>
                <a:tab pos="697865" algn="l"/>
                <a:tab pos="699135" algn="l"/>
              </a:tabLst>
              <a:defRPr/>
            </a:pPr>
            <a:r>
              <a:rPr kumimoji="0" sz="1800" b="0" i="0" u="none" strike="noStrike" kern="1200" cap="none" spc="0" normalizeH="0" baseline="0" noProof="0" dirty="0">
                <a:ln>
                  <a:noFill/>
                </a:ln>
                <a:solidFill>
                  <a:srgbClr val="292929"/>
                </a:solidFill>
                <a:effectLst/>
                <a:uLnTx/>
                <a:uFillTx/>
                <a:latin typeface="Arial MT"/>
                <a:ea typeface="+mn-ea"/>
                <a:cs typeface="Arial MT"/>
              </a:rPr>
              <a:t>For </a:t>
            </a:r>
            <a:r>
              <a:rPr kumimoji="0" sz="1800" b="0" i="0" u="none" strike="noStrike" kern="1200" cap="none" spc="-5" normalizeH="0" baseline="0" noProof="0" dirty="0">
                <a:ln>
                  <a:noFill/>
                </a:ln>
                <a:solidFill>
                  <a:srgbClr val="292929"/>
                </a:solidFill>
                <a:effectLst/>
                <a:uLnTx/>
                <a:uFillTx/>
                <a:latin typeface="Arial MT"/>
                <a:ea typeface="+mn-ea"/>
                <a:cs typeface="Arial MT"/>
              </a:rPr>
              <a:t>each</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of</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the </a:t>
            </a:r>
            <a:r>
              <a:rPr kumimoji="0" sz="1800" b="0" i="0" u="none" strike="noStrike" kern="1200" cap="none" spc="-5" normalizeH="0" baseline="0" noProof="0" dirty="0">
                <a:ln>
                  <a:noFill/>
                </a:ln>
                <a:solidFill>
                  <a:srgbClr val="292929"/>
                </a:solidFill>
                <a:effectLst/>
                <a:uLnTx/>
                <a:uFillTx/>
                <a:latin typeface="Arial MT"/>
                <a:ea typeface="+mn-ea"/>
                <a:cs typeface="Arial MT"/>
              </a:rPr>
              <a:t>models</a:t>
            </a:r>
            <a:r>
              <a:rPr kumimoji="0" sz="1800" b="0" i="0" u="none" strike="noStrike" kern="1200" cap="none" spc="15" normalizeH="0" baseline="0" noProof="0" dirty="0">
                <a:ln>
                  <a:noFill/>
                </a:ln>
                <a:solidFill>
                  <a:srgbClr val="292929"/>
                </a:solidFill>
                <a:effectLst/>
                <a:uLnTx/>
                <a:uFillTx/>
                <a:latin typeface="Arial MT"/>
                <a:ea typeface="+mn-ea"/>
                <a:cs typeface="Arial MT"/>
              </a:rPr>
              <a:t> </a:t>
            </a:r>
            <a:r>
              <a:rPr kumimoji="0" sz="1800" b="0" i="0" u="none" strike="noStrike" kern="1200" cap="none" spc="-10" normalizeH="0" baseline="0" noProof="0" dirty="0">
                <a:ln>
                  <a:noFill/>
                </a:ln>
                <a:solidFill>
                  <a:srgbClr val="292929"/>
                </a:solidFill>
                <a:effectLst/>
                <a:uLnTx/>
                <a:uFillTx/>
                <a:latin typeface="Arial MT"/>
                <a:ea typeface="+mn-ea"/>
                <a:cs typeface="Arial MT"/>
              </a:rPr>
              <a:t>under</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10" normalizeH="0" baseline="0" noProof="0" dirty="0">
                <a:ln>
                  <a:noFill/>
                </a:ln>
                <a:solidFill>
                  <a:srgbClr val="292929"/>
                </a:solidFill>
                <a:effectLst/>
                <a:uLnTx/>
                <a:uFillTx/>
                <a:latin typeface="Arial MT"/>
                <a:ea typeface="+mn-ea"/>
                <a:cs typeface="Arial MT"/>
              </a:rPr>
              <a:t>evaluation,</a:t>
            </a:r>
            <a:r>
              <a:rPr kumimoji="0" sz="1800" b="0" i="0" u="none" strike="noStrike" kern="1200" cap="none" spc="30"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the </a:t>
            </a:r>
            <a:r>
              <a:rPr kumimoji="0" sz="1800" b="0" i="0" u="none" strike="noStrike" kern="1200" cap="none" spc="-5" normalizeH="0" baseline="0" noProof="0" dirty="0">
                <a:ln>
                  <a:noFill/>
                </a:ln>
                <a:solidFill>
                  <a:srgbClr val="292929"/>
                </a:solidFill>
                <a:effectLst/>
                <a:uLnTx/>
                <a:uFillTx/>
                <a:latin typeface="Arial MT"/>
                <a:ea typeface="+mn-ea"/>
                <a:cs typeface="Arial MT"/>
              </a:rPr>
              <a:t>GridsearchCV</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object</a:t>
            </a:r>
            <a:r>
              <a:rPr kumimoji="0" sz="1800" b="0" i="0" u="none" strike="noStrike" kern="1200" cap="none" spc="2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was</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created</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with </a:t>
            </a:r>
            <a:r>
              <a:rPr kumimoji="0" sz="1800" b="0" i="0" u="none" strike="noStrike" kern="1200" cap="none" spc="-484"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cv=10,</a:t>
            </a:r>
            <a:r>
              <a:rPr kumimoji="0" sz="1800" b="0" i="0" u="none" strike="noStrike" kern="1200" cap="none" spc="-1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then</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fit</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the</a:t>
            </a:r>
            <a:r>
              <a:rPr kumimoji="0" sz="1800" b="0" i="0" u="none" strike="noStrike" kern="1200" cap="none" spc="-5" normalizeH="0" baseline="0" noProof="0" dirty="0">
                <a:ln>
                  <a:noFill/>
                </a:ln>
                <a:solidFill>
                  <a:srgbClr val="292929"/>
                </a:solidFill>
                <a:effectLst/>
                <a:uLnTx/>
                <a:uFillTx/>
                <a:latin typeface="Arial MT"/>
                <a:ea typeface="+mn-ea"/>
                <a:cs typeface="Arial MT"/>
              </a:rPr>
              <a:t> training</a:t>
            </a:r>
            <a:r>
              <a:rPr kumimoji="0" sz="1800" b="0" i="0" u="none" strike="noStrike" kern="1200" cap="none" spc="1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data</a:t>
            </a:r>
            <a:r>
              <a:rPr kumimoji="0" sz="1800" b="0" i="0" u="none" strike="noStrike" kern="1200" cap="none" spc="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into</a:t>
            </a:r>
            <a:r>
              <a:rPr kumimoji="0" sz="1800" b="0" i="0" u="none" strike="noStrike" kern="1200" cap="none" spc="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the</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GridSearch</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object</a:t>
            </a:r>
            <a:r>
              <a:rPr kumimoji="0" sz="1800" b="0" i="0" u="none" strike="noStrike" kern="1200" cap="none" spc="15"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for </a:t>
            </a:r>
            <a:r>
              <a:rPr kumimoji="0" sz="1800" b="0" i="0" u="none" strike="noStrike" kern="1200" cap="none" spc="-5" normalizeH="0" baseline="0" noProof="0" dirty="0">
                <a:ln>
                  <a:noFill/>
                </a:ln>
                <a:solidFill>
                  <a:srgbClr val="292929"/>
                </a:solidFill>
                <a:effectLst/>
                <a:uLnTx/>
                <a:uFillTx/>
                <a:latin typeface="Arial MT"/>
                <a:ea typeface="+mn-ea"/>
                <a:cs typeface="Arial MT"/>
              </a:rPr>
              <a:t>each</a:t>
            </a:r>
            <a:r>
              <a:rPr kumimoji="0" sz="1800" b="0" i="0" u="none" strike="noStrike" kern="1200" cap="none" spc="0" normalizeH="0" baseline="0" noProof="0" dirty="0">
                <a:ln>
                  <a:noFill/>
                </a:ln>
                <a:solidFill>
                  <a:srgbClr val="292929"/>
                </a:solidFill>
                <a:effectLst/>
                <a:uLnTx/>
                <a:uFillTx/>
                <a:latin typeface="Arial MT"/>
                <a:ea typeface="+mn-ea"/>
                <a:cs typeface="Arial MT"/>
              </a:rPr>
              <a:t> to </a:t>
            </a:r>
            <a:r>
              <a:rPr kumimoji="0" sz="1800" b="0" i="0" u="none" strike="noStrike" kern="1200" cap="none" spc="-5" normalizeH="0" baseline="0" noProof="0" dirty="0">
                <a:ln>
                  <a:noFill/>
                </a:ln>
                <a:solidFill>
                  <a:srgbClr val="292929"/>
                </a:solidFill>
                <a:effectLst/>
                <a:uLnTx/>
                <a:uFillTx/>
                <a:latin typeface="Arial MT"/>
                <a:ea typeface="+mn-ea"/>
                <a:cs typeface="Arial MT"/>
              </a:rPr>
              <a:t>Find </a:t>
            </a:r>
            <a:r>
              <a:rPr kumimoji="0" sz="1800" b="0" i="0" u="none" strike="noStrike" kern="1200" cap="none" spc="-10" normalizeH="0" baseline="0" noProof="0" dirty="0">
                <a:ln>
                  <a:noFill/>
                </a:ln>
                <a:solidFill>
                  <a:srgbClr val="292929"/>
                </a:solidFill>
                <a:effectLst/>
                <a:uLnTx/>
                <a:uFillTx/>
                <a:latin typeface="Arial MT"/>
                <a:ea typeface="+mn-ea"/>
                <a:cs typeface="Arial MT"/>
              </a:rPr>
              <a:t>best </a:t>
            </a:r>
            <a:r>
              <a:rPr kumimoji="0" sz="1800" b="0" i="0" u="none" strike="noStrike" kern="1200" cap="none" spc="-5" normalizeH="0" baseline="0" noProof="0" dirty="0">
                <a:ln>
                  <a:noFill/>
                </a:ln>
                <a:solidFill>
                  <a:srgbClr val="292929"/>
                </a:solidFill>
                <a:effectLst/>
                <a:uLnTx/>
                <a:uFillTx/>
                <a:latin typeface="Arial MT"/>
                <a:ea typeface="+mn-ea"/>
                <a:cs typeface="Arial MT"/>
              </a:rPr>
              <a:t> Hyperparameter.</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698500" marR="375920" lvl="1" indent="-228600" algn="l" defTabSz="914400" rtl="0" eaLnBrk="1" fontAlgn="auto" latinLnBrk="0" hangingPunct="1">
              <a:lnSpc>
                <a:spcPts val="1939"/>
              </a:lnSpc>
              <a:spcBef>
                <a:spcPts val="1420"/>
              </a:spcBef>
              <a:spcAft>
                <a:spcPts val="0"/>
              </a:spcAft>
              <a:buClrTx/>
              <a:buSzTx/>
              <a:buFontTx/>
              <a:buChar char="•"/>
              <a:tabLst>
                <a:tab pos="697865" algn="l"/>
                <a:tab pos="699135" algn="l"/>
              </a:tabLst>
              <a:defRPr/>
            </a:pPr>
            <a:r>
              <a:rPr kumimoji="0" sz="1800" b="0" i="0" u="none" strike="noStrike" kern="1200" cap="none" spc="0" normalizeH="0" baseline="0" noProof="0" dirty="0">
                <a:ln>
                  <a:noFill/>
                </a:ln>
                <a:solidFill>
                  <a:srgbClr val="292929"/>
                </a:solidFill>
                <a:effectLst/>
                <a:uLnTx/>
                <a:uFillTx/>
                <a:latin typeface="Arial MT"/>
                <a:ea typeface="+mn-ea"/>
                <a:cs typeface="Arial MT"/>
              </a:rPr>
              <a:t>After</a:t>
            </a:r>
            <a:r>
              <a:rPr kumimoji="0" sz="1800" b="0" i="0" u="none" strike="noStrike" kern="1200" cap="none" spc="-1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fitting </a:t>
            </a:r>
            <a:r>
              <a:rPr kumimoji="0" sz="1800" b="0" i="0" u="none" strike="noStrike" kern="1200" cap="none" spc="0" normalizeH="0" baseline="0" noProof="0" dirty="0">
                <a:ln>
                  <a:noFill/>
                </a:ln>
                <a:solidFill>
                  <a:srgbClr val="292929"/>
                </a:solidFill>
                <a:effectLst/>
                <a:uLnTx/>
                <a:uFillTx/>
                <a:latin typeface="Arial MT"/>
                <a:ea typeface="+mn-ea"/>
                <a:cs typeface="Arial MT"/>
              </a:rPr>
              <a:t>the</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training</a:t>
            </a:r>
            <a:r>
              <a:rPr kumimoji="0" sz="1800" b="0" i="0" u="none" strike="noStrike" kern="1200" cap="none" spc="15"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set,</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we</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output</a:t>
            </a:r>
            <a:r>
              <a:rPr kumimoji="0" sz="1800" b="0" i="0" u="none" strike="noStrike" kern="1200" cap="none" spc="1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GridSearchCV</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object</a:t>
            </a:r>
            <a:r>
              <a:rPr kumimoji="0" sz="1800" b="0" i="0" u="none" strike="noStrike" kern="1200" cap="none" spc="15"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for</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each</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of the</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models, </a:t>
            </a:r>
            <a:r>
              <a:rPr kumimoji="0" sz="1800" b="0" i="0" u="none" strike="noStrike" kern="1200" cap="none" spc="-49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then</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displayed</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the</a:t>
            </a:r>
            <a:r>
              <a:rPr kumimoji="0" sz="1800" b="0" i="0" u="none" strike="noStrike" kern="1200" cap="none" spc="-5" normalizeH="0" baseline="0" noProof="0" dirty="0">
                <a:ln>
                  <a:noFill/>
                </a:ln>
                <a:solidFill>
                  <a:srgbClr val="292929"/>
                </a:solidFill>
                <a:effectLst/>
                <a:uLnTx/>
                <a:uFillTx/>
                <a:latin typeface="Arial MT"/>
                <a:ea typeface="+mn-ea"/>
                <a:cs typeface="Arial MT"/>
              </a:rPr>
              <a:t> best</a:t>
            </a:r>
            <a:r>
              <a:rPr kumimoji="0" sz="1800" b="0" i="0" u="none" strike="noStrike" kern="1200" cap="none" spc="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parameters</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using</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the</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data</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attribute</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20" normalizeH="0" baseline="0" noProof="0" dirty="0">
                <a:ln>
                  <a:noFill/>
                </a:ln>
                <a:solidFill>
                  <a:srgbClr val="292929"/>
                </a:solidFill>
                <a:effectLst/>
                <a:uLnTx/>
                <a:uFillTx/>
                <a:latin typeface="Arial MT"/>
                <a:ea typeface="+mn-ea"/>
                <a:cs typeface="Arial MT"/>
              </a:rPr>
              <a:t>best_params_</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and</a:t>
            </a:r>
            <a:r>
              <a:rPr kumimoji="0" sz="1800" b="0" i="0" u="none" strike="noStrike" kern="1200" cap="none" spc="0" normalizeH="0" baseline="0" noProof="0" dirty="0">
                <a:ln>
                  <a:noFill/>
                </a:ln>
                <a:solidFill>
                  <a:srgbClr val="292929"/>
                </a:solidFill>
                <a:effectLst/>
                <a:uLnTx/>
                <a:uFillTx/>
                <a:latin typeface="Arial MT"/>
                <a:ea typeface="+mn-ea"/>
                <a:cs typeface="Arial MT"/>
              </a:rPr>
              <a:t> the </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accuracy</a:t>
            </a:r>
            <a:r>
              <a:rPr kumimoji="0" sz="1800" b="0" i="0" u="none" strike="noStrike" kern="1200" cap="none" spc="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on</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the</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validation</a:t>
            </a:r>
            <a:r>
              <a:rPr kumimoji="0" sz="1800" b="0" i="0" u="none" strike="noStrike" kern="1200" cap="none" spc="1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data</a:t>
            </a:r>
            <a:r>
              <a:rPr kumimoji="0" sz="1800" b="0" i="0" u="none" strike="noStrike" kern="1200" cap="none" spc="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using</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the</a:t>
            </a:r>
            <a:r>
              <a:rPr kumimoji="0" sz="1800" b="0" i="0" u="none" strike="noStrike" kern="1200" cap="none" spc="-5" normalizeH="0" baseline="0" noProof="0" dirty="0">
                <a:ln>
                  <a:noFill/>
                </a:ln>
                <a:solidFill>
                  <a:srgbClr val="292929"/>
                </a:solidFill>
                <a:effectLst/>
                <a:uLnTx/>
                <a:uFillTx/>
                <a:latin typeface="Arial MT"/>
                <a:ea typeface="+mn-ea"/>
                <a:cs typeface="Arial MT"/>
              </a:rPr>
              <a:t> data</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attribute</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20" normalizeH="0" baseline="0" noProof="0" dirty="0">
                <a:ln>
                  <a:noFill/>
                </a:ln>
                <a:solidFill>
                  <a:srgbClr val="292929"/>
                </a:solidFill>
                <a:effectLst/>
                <a:uLnTx/>
                <a:uFillTx/>
                <a:latin typeface="Arial MT"/>
                <a:ea typeface="+mn-ea"/>
                <a:cs typeface="Arial MT"/>
              </a:rPr>
              <a:t>best_score_.</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698500" marR="0" lvl="1" indent="-229235" algn="l" defTabSz="914400" rtl="0" eaLnBrk="1" fontAlgn="auto" latinLnBrk="0" hangingPunct="1">
              <a:lnSpc>
                <a:spcPts val="1985"/>
              </a:lnSpc>
              <a:spcBef>
                <a:spcPts val="1155"/>
              </a:spcBef>
              <a:spcAft>
                <a:spcPts val="0"/>
              </a:spcAft>
              <a:buClrTx/>
              <a:buSzTx/>
              <a:buFontTx/>
              <a:buChar char="•"/>
              <a:tabLst>
                <a:tab pos="697865" algn="l"/>
                <a:tab pos="699135" algn="l"/>
              </a:tabLst>
              <a:defRPr/>
            </a:pPr>
            <a:r>
              <a:rPr kumimoji="0" sz="1800" b="0" i="0" u="none" strike="noStrike" kern="1200" cap="none" spc="-5" normalizeH="0" baseline="0" noProof="0" dirty="0">
                <a:ln>
                  <a:noFill/>
                </a:ln>
                <a:solidFill>
                  <a:srgbClr val="292929"/>
                </a:solidFill>
                <a:effectLst/>
                <a:uLnTx/>
                <a:uFillTx/>
                <a:latin typeface="Arial MT"/>
                <a:ea typeface="+mn-ea"/>
                <a:cs typeface="Arial MT"/>
              </a:rPr>
              <a:t>Finally</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using</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the</a:t>
            </a:r>
            <a:r>
              <a:rPr kumimoji="0" sz="1800" b="0" i="0" u="none" strike="noStrike" kern="1200" cap="none" spc="-5" normalizeH="0" baseline="0" noProof="0" dirty="0">
                <a:ln>
                  <a:noFill/>
                </a:ln>
                <a:solidFill>
                  <a:srgbClr val="292929"/>
                </a:solidFill>
                <a:effectLst/>
                <a:uLnTx/>
                <a:uFillTx/>
                <a:latin typeface="Arial MT"/>
                <a:ea typeface="+mn-ea"/>
                <a:cs typeface="Arial MT"/>
              </a:rPr>
              <a:t> method</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score</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to </a:t>
            </a:r>
            <a:r>
              <a:rPr kumimoji="0" sz="1800" b="0" i="0" u="none" strike="noStrike" kern="1200" cap="none" spc="-5" normalizeH="0" baseline="0" noProof="0" dirty="0">
                <a:ln>
                  <a:noFill/>
                </a:ln>
                <a:solidFill>
                  <a:srgbClr val="292929"/>
                </a:solidFill>
                <a:effectLst/>
                <a:uLnTx/>
                <a:uFillTx/>
                <a:latin typeface="Arial MT"/>
                <a:ea typeface="+mn-ea"/>
                <a:cs typeface="Arial MT"/>
              </a:rPr>
              <a:t>calculate</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the</a:t>
            </a:r>
            <a:r>
              <a:rPr kumimoji="0" sz="1800" b="0" i="0" u="none" strike="noStrike" kern="1200" cap="none" spc="-5" normalizeH="0" baseline="0" noProof="0" dirty="0">
                <a:ln>
                  <a:noFill/>
                </a:ln>
                <a:solidFill>
                  <a:srgbClr val="292929"/>
                </a:solidFill>
                <a:effectLst/>
                <a:uLnTx/>
                <a:uFillTx/>
                <a:latin typeface="Arial MT"/>
                <a:ea typeface="+mn-ea"/>
                <a:cs typeface="Arial MT"/>
              </a:rPr>
              <a:t> accuracy</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on</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the</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test data</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for</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each</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698500" marR="0" lvl="0" indent="0" algn="l" defTabSz="914400" rtl="0" eaLnBrk="1" fontAlgn="auto" latinLnBrk="0" hangingPunct="1">
              <a:lnSpc>
                <a:spcPts val="2705"/>
              </a:lnSpc>
              <a:spcBef>
                <a:spcPts val="0"/>
              </a:spcBef>
              <a:spcAft>
                <a:spcPts val="0"/>
              </a:spcAft>
              <a:buClrTx/>
              <a:buSzTx/>
              <a:buFontTx/>
              <a:buNone/>
              <a:tabLst/>
              <a:defRPr/>
            </a:pPr>
            <a:r>
              <a:rPr kumimoji="0" sz="1800" b="0" i="0" u="none" strike="noStrike" kern="1200" cap="none" spc="-5" normalizeH="0" baseline="0" noProof="0" dirty="0">
                <a:ln>
                  <a:noFill/>
                </a:ln>
                <a:solidFill>
                  <a:srgbClr val="292929"/>
                </a:solidFill>
                <a:effectLst/>
                <a:uLnTx/>
                <a:uFillTx/>
                <a:latin typeface="Arial MT"/>
                <a:ea typeface="+mn-ea"/>
                <a:cs typeface="Arial MT"/>
              </a:rPr>
              <a:t>model</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10" normalizeH="0" baseline="0" noProof="0" dirty="0">
                <a:ln>
                  <a:noFill/>
                </a:ln>
                <a:solidFill>
                  <a:srgbClr val="292929"/>
                </a:solidFill>
                <a:effectLst/>
                <a:uLnTx/>
                <a:uFillTx/>
                <a:latin typeface="Arial MT"/>
                <a:ea typeface="+mn-ea"/>
                <a:cs typeface="Arial MT"/>
              </a:rPr>
              <a:t>and</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plotted </a:t>
            </a:r>
            <a:r>
              <a:rPr kumimoji="0" sz="1800" b="0" i="0" u="none" strike="noStrike" kern="1200" cap="none" spc="0" normalizeH="0" baseline="0" noProof="0" dirty="0">
                <a:ln>
                  <a:noFill/>
                </a:ln>
                <a:solidFill>
                  <a:srgbClr val="292929"/>
                </a:solidFill>
                <a:effectLst/>
                <a:uLnTx/>
                <a:uFillTx/>
                <a:latin typeface="Arial MT"/>
                <a:ea typeface="+mn-ea"/>
                <a:cs typeface="Arial MT"/>
              </a:rPr>
              <a:t>a</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confussion</a:t>
            </a:r>
            <a:r>
              <a:rPr kumimoji="0" sz="1800" b="0" i="0" u="none" strike="noStrike" kern="1200" cap="none" spc="2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matrix</a:t>
            </a:r>
            <a:r>
              <a:rPr kumimoji="0" sz="1800" b="0" i="0" u="none" strike="noStrike" kern="1200" cap="none" spc="0" normalizeH="0" baseline="0" noProof="0" dirty="0">
                <a:ln>
                  <a:noFill/>
                </a:ln>
                <a:solidFill>
                  <a:srgbClr val="292929"/>
                </a:solidFill>
                <a:effectLst/>
                <a:uLnTx/>
                <a:uFillTx/>
                <a:latin typeface="Arial MT"/>
                <a:ea typeface="+mn-ea"/>
                <a:cs typeface="Arial MT"/>
              </a:rPr>
              <a:t> for</a:t>
            </a:r>
            <a:r>
              <a:rPr kumimoji="0" sz="1800" b="0" i="0" u="none" strike="noStrike" kern="1200" cap="none" spc="-1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each</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using</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0" normalizeH="0" baseline="0" noProof="0" dirty="0">
                <a:ln>
                  <a:noFill/>
                </a:ln>
                <a:solidFill>
                  <a:srgbClr val="292929"/>
                </a:solidFill>
                <a:effectLst/>
                <a:uLnTx/>
                <a:uFillTx/>
                <a:latin typeface="Arial MT"/>
                <a:ea typeface="+mn-ea"/>
                <a:cs typeface="Arial MT"/>
              </a:rPr>
              <a:t>the</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test</a:t>
            </a:r>
            <a:r>
              <a:rPr kumimoji="0" sz="1800" b="0" i="0" u="none" strike="noStrike" kern="1200" cap="none" spc="-10" normalizeH="0" baseline="0" noProof="0" dirty="0">
                <a:ln>
                  <a:noFill/>
                </a:ln>
                <a:solidFill>
                  <a:srgbClr val="292929"/>
                </a:solidFill>
                <a:effectLst/>
                <a:uLnTx/>
                <a:uFillTx/>
                <a:latin typeface="Arial MT"/>
                <a:ea typeface="+mn-ea"/>
                <a:cs typeface="Arial MT"/>
              </a:rPr>
              <a:t> and</a:t>
            </a:r>
            <a:r>
              <a:rPr kumimoji="0" sz="1800" b="0" i="0" u="none" strike="noStrike" kern="1200" cap="none" spc="10"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predicted</a:t>
            </a:r>
            <a:r>
              <a:rPr kumimoji="0" sz="1800" b="0" i="0" u="none" strike="noStrike" kern="1200" cap="none" spc="5" normalizeH="0" baseline="0" noProof="0" dirty="0">
                <a:ln>
                  <a:noFill/>
                </a:ln>
                <a:solidFill>
                  <a:srgbClr val="292929"/>
                </a:solidFill>
                <a:effectLst/>
                <a:uLnTx/>
                <a:uFillTx/>
                <a:latin typeface="Arial MT"/>
                <a:ea typeface="+mn-ea"/>
                <a:cs typeface="Arial MT"/>
              </a:rPr>
              <a:t> </a:t>
            </a:r>
            <a:r>
              <a:rPr kumimoji="0" sz="1800" b="0" i="0" u="none" strike="noStrike" kern="1200" cap="none" spc="-5" normalizeH="0" baseline="0" noProof="0" dirty="0">
                <a:ln>
                  <a:noFill/>
                </a:ln>
                <a:solidFill>
                  <a:srgbClr val="292929"/>
                </a:solidFill>
                <a:effectLst/>
                <a:uLnTx/>
                <a:uFillTx/>
                <a:latin typeface="Arial MT"/>
                <a:ea typeface="+mn-ea"/>
                <a:cs typeface="Arial MT"/>
              </a:rPr>
              <a:t>outcomes</a:t>
            </a:r>
            <a:r>
              <a:rPr kumimoji="0" sz="2400" b="0" i="0" u="none" strike="noStrike" kern="1200" cap="none" spc="-5" normalizeH="0" baseline="0" noProof="0" dirty="0">
                <a:ln>
                  <a:noFill/>
                </a:ln>
                <a:solidFill>
                  <a:prstClr val="black"/>
                </a:solidFill>
                <a:effectLst/>
                <a:uLnTx/>
                <a:uFillTx/>
                <a:latin typeface="Calibri"/>
                <a:ea typeface="+mn-ea"/>
                <a:cs typeface="Calibri"/>
              </a:rPr>
              <a:t>.</a:t>
            </a:r>
            <a:endParaRPr kumimoji="0" sz="2400" b="0" i="0" u="none" strike="noStrike" kern="1200" cap="none" spc="0" normalizeH="0" baseline="0" noProof="0">
              <a:ln>
                <a:noFill/>
              </a:ln>
              <a:solidFill>
                <a:prstClr val="black"/>
              </a:solidFill>
              <a:effectLst/>
              <a:uLnTx/>
              <a:uFillTx/>
              <a:latin typeface="Calibri"/>
              <a:ea typeface="+mn-ea"/>
              <a:cs typeface="Calibri"/>
            </a:endParaRPr>
          </a:p>
        </p:txBody>
      </p:sp>
      <p:sp>
        <p:nvSpPr>
          <p:cNvPr id="4" name="object 4"/>
          <p:cNvSpPr txBox="1">
            <a:spLocks noGrp="1"/>
          </p:cNvSpPr>
          <p:nvPr>
            <p:ph type="sldNum" sz="quarter" idx="7"/>
          </p:nvPr>
        </p:nvSpPr>
        <p:spPr>
          <a:prstGeom prst="rect">
            <a:avLst/>
          </a:prstGeom>
        </p:spPr>
        <p:txBody>
          <a:bodyPr vert="horz" wrap="square" lIns="0" tIns="26034" rIns="0" bIns="0" rtlCol="0">
            <a:spAutoFit/>
          </a:bodyPr>
          <a:lstStyle/>
          <a:p>
            <a:pPr marL="38100" marR="0" lvl="0" indent="0" algn="l" defTabSz="914400" rtl="0" eaLnBrk="1" fontAlgn="auto" latinLnBrk="0" hangingPunct="1">
              <a:lnSpc>
                <a:spcPct val="100000"/>
              </a:lnSpc>
              <a:spcBef>
                <a:spcPts val="204"/>
              </a:spcBef>
              <a:spcAft>
                <a:spcPts val="0"/>
              </a:spcAft>
              <a:buClrTx/>
              <a:buSzTx/>
              <a:buFontTx/>
              <a:buNone/>
              <a:tabLst/>
              <a:defRPr/>
            </a:pPr>
            <a:fld id="{81D60167-4931-47E6-BA6A-407CBD079E47}" type="slidenum">
              <a:rPr kumimoji="0" sz="1600" b="0" i="0" u="none" strike="noStrike" kern="1200" cap="none" spc="-5" normalizeH="0" baseline="0" noProof="0" dirty="0">
                <a:ln>
                  <a:noFill/>
                </a:ln>
                <a:solidFill>
                  <a:srgbClr val="1C7CDB"/>
                </a:solidFill>
                <a:effectLst/>
                <a:uLnTx/>
                <a:uFillTx/>
                <a:latin typeface="Arial MT"/>
                <a:ea typeface="+mn-ea"/>
              </a:rPr>
              <a:pPr marL="38100" marR="0" lvl="0" indent="0" algn="l" defTabSz="914400" rtl="0" eaLnBrk="1" fontAlgn="auto" latinLnBrk="0" hangingPunct="1">
                <a:lnSpc>
                  <a:spcPct val="100000"/>
                </a:lnSpc>
                <a:spcBef>
                  <a:spcPts val="204"/>
                </a:spcBef>
                <a:spcAft>
                  <a:spcPts val="0"/>
                </a:spcAft>
                <a:buClrTx/>
                <a:buSzTx/>
                <a:buFontTx/>
                <a:buNone/>
                <a:tabLst/>
                <a:defRPr/>
              </a:pPr>
              <a:t>23</a:t>
            </a:fld>
            <a:endParaRPr kumimoji="0" sz="1600" b="0" i="0" u="none" strike="noStrike" kern="1200" cap="none" spc="-5" normalizeH="0" baseline="0" noProof="0" dirty="0">
              <a:ln>
                <a:noFill/>
              </a:ln>
              <a:solidFill>
                <a:srgbClr val="1C7CDB"/>
              </a:solidFill>
              <a:effectLst/>
              <a:uLnTx/>
              <a:uFillTx/>
              <a:latin typeface="Arial MT"/>
              <a:ea typeface="+mn-ea"/>
            </a:endParaRPr>
          </a:p>
        </p:txBody>
      </p:sp>
      <p:sp>
        <p:nvSpPr>
          <p:cNvPr id="3" name="object 3"/>
          <p:cNvSpPr txBox="1">
            <a:spLocks noGrp="1"/>
          </p:cNvSpPr>
          <p:nvPr>
            <p:ph type="title"/>
          </p:nvPr>
        </p:nvSpPr>
        <p:spPr>
          <a:xfrm>
            <a:off x="848969" y="444246"/>
            <a:ext cx="7179945" cy="589280"/>
          </a:xfrm>
          <a:prstGeom prst="rect">
            <a:avLst/>
          </a:prstGeom>
        </p:spPr>
        <p:txBody>
          <a:bodyPr vert="horz" wrap="square" lIns="0" tIns="12065" rIns="0" bIns="0" rtlCol="0">
            <a:spAutoFit/>
          </a:bodyPr>
          <a:lstStyle/>
          <a:p>
            <a:pPr marL="12700">
              <a:lnSpc>
                <a:spcPct val="100000"/>
              </a:lnSpc>
              <a:spcBef>
                <a:spcPts val="95"/>
              </a:spcBef>
            </a:pPr>
            <a:r>
              <a:rPr sz="3700" spc="-5" dirty="0"/>
              <a:t>Predictive</a:t>
            </a:r>
            <a:r>
              <a:rPr sz="3700" spc="30" dirty="0"/>
              <a:t> </a:t>
            </a:r>
            <a:r>
              <a:rPr sz="3700" spc="-10" dirty="0"/>
              <a:t>Analysis</a:t>
            </a:r>
            <a:r>
              <a:rPr sz="3700" spc="30" dirty="0"/>
              <a:t> </a:t>
            </a:r>
            <a:r>
              <a:rPr sz="3700" spc="-5" dirty="0"/>
              <a:t>(Classification)</a:t>
            </a:r>
            <a:endParaRPr sz="3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28375" y="6085433"/>
            <a:ext cx="25146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srgbClr val="1C7CDB"/>
                </a:solidFill>
                <a:effectLst/>
                <a:uLnTx/>
                <a:uFillTx/>
                <a:latin typeface="Arial MT"/>
                <a:ea typeface="+mn-ea"/>
                <a:cs typeface="Arial MT"/>
              </a:rPr>
              <a:t>20</a:t>
            </a:r>
            <a:endParaRPr kumimoji="0" sz="1600" b="0" i="0" u="none" strike="noStrike" kern="1200" cap="none" spc="0" normalizeH="0" baseline="0" noProof="0">
              <a:ln>
                <a:noFill/>
              </a:ln>
              <a:solidFill>
                <a:prstClr val="black"/>
              </a:solidFill>
              <a:effectLst/>
              <a:uLnTx/>
              <a:uFillTx/>
              <a:latin typeface="Arial MT"/>
              <a:ea typeface="+mn-ea"/>
              <a:cs typeface="Arial MT"/>
            </a:endParaRPr>
          </a:p>
        </p:txBody>
      </p:sp>
      <p:sp>
        <p:nvSpPr>
          <p:cNvPr id="3" name="object 3"/>
          <p:cNvSpPr txBox="1"/>
          <p:nvPr/>
        </p:nvSpPr>
        <p:spPr>
          <a:xfrm>
            <a:off x="848969" y="1394205"/>
            <a:ext cx="9568815" cy="1366520"/>
          </a:xfrm>
          <a:prstGeom prst="rect">
            <a:avLst/>
          </a:prstGeom>
        </p:spPr>
        <p:txBody>
          <a:bodyPr vert="horz" wrap="square" lIns="0" tIns="12065" rIns="0" bIns="0" rtlCol="0">
            <a:spAutoFit/>
          </a:bodyPr>
          <a:lstStyle/>
          <a:p>
            <a:pPr marL="241300" marR="5080" lvl="0" indent="-228600" algn="l" defTabSz="914400" rtl="0" eaLnBrk="1" fontAlgn="auto" latinLnBrk="0" hangingPunct="1">
              <a:lnSpc>
                <a:spcPct val="100000"/>
              </a:lnSpc>
              <a:spcBef>
                <a:spcPts val="95"/>
              </a:spcBef>
              <a:spcAft>
                <a:spcPts val="0"/>
              </a:spcAft>
              <a:buClrTx/>
              <a:buSzTx/>
              <a:buFontTx/>
              <a:buChar char="•"/>
              <a:tabLst>
                <a:tab pos="240665" algn="l"/>
                <a:tab pos="241300" algn="l"/>
              </a:tabLst>
              <a:defRPr/>
            </a:pPr>
            <a:r>
              <a:rPr kumimoji="0" sz="2200" b="0" i="0" u="none" strike="noStrike" kern="1200" cap="none" spc="-5" normalizeH="0" baseline="0" noProof="0" dirty="0">
                <a:ln>
                  <a:noFill/>
                </a:ln>
                <a:solidFill>
                  <a:srgbClr val="292929"/>
                </a:solidFill>
                <a:effectLst/>
                <a:uLnTx/>
                <a:uFillTx/>
                <a:latin typeface="Arial MT"/>
                <a:ea typeface="+mn-ea"/>
                <a:cs typeface="Arial MT"/>
              </a:rPr>
              <a:t>The</a:t>
            </a:r>
            <a:r>
              <a:rPr kumimoji="0" sz="2200" b="0" i="0" u="none" strike="noStrike" kern="1200" cap="none" spc="1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table</a:t>
            </a:r>
            <a:r>
              <a:rPr kumimoji="0" sz="2200" b="0" i="0" u="none" strike="noStrike" kern="1200" cap="none" spc="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below</a:t>
            </a:r>
            <a:r>
              <a:rPr kumimoji="0" sz="2200" b="0" i="0" u="none" strike="noStrike" kern="1200" cap="none" spc="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shows</a:t>
            </a:r>
            <a:r>
              <a:rPr kumimoji="0" sz="2200" b="0" i="0" u="none" strike="noStrike" kern="1200" cap="none" spc="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the</a:t>
            </a:r>
            <a:r>
              <a:rPr kumimoji="0" sz="2200" b="0" i="0" u="none" strike="noStrike" kern="1200" cap="none" spc="1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test</a:t>
            </a:r>
            <a:r>
              <a:rPr kumimoji="0" sz="2200" b="0" i="0" u="none" strike="noStrike" kern="1200" cap="none" spc="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data</a:t>
            </a:r>
            <a:r>
              <a:rPr kumimoji="0" sz="2200" b="0" i="0" u="none" strike="noStrike" kern="1200" cap="none" spc="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accuracy</a:t>
            </a:r>
            <a:r>
              <a:rPr kumimoji="0" sz="2200" b="0" i="0" u="none" strike="noStrike" kern="1200" cap="none" spc="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score</a:t>
            </a:r>
            <a:r>
              <a:rPr kumimoji="0" sz="2200" b="0" i="0" u="none" strike="noStrike" kern="1200" cap="none" spc="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for</a:t>
            </a:r>
            <a:r>
              <a:rPr kumimoji="0" sz="2200" b="0" i="0" u="none" strike="noStrike" kern="1200" cap="none" spc="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each of</a:t>
            </a:r>
            <a:r>
              <a:rPr kumimoji="0" sz="2200" b="0" i="0" u="none" strike="noStrike" kern="1200" cap="none" spc="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the </a:t>
            </a:r>
            <a:r>
              <a:rPr kumimoji="0" sz="2200" b="0" i="0" u="none" strike="noStrike" kern="1200" cap="none" spc="0" normalizeH="0" baseline="0" noProof="0" dirty="0">
                <a:ln>
                  <a:noFill/>
                </a:ln>
                <a:solidFill>
                  <a:srgbClr val="292929"/>
                </a:solidFill>
                <a:effectLst/>
                <a:uLnTx/>
                <a:uFillTx/>
                <a:latin typeface="Arial MT"/>
                <a:ea typeface="+mn-ea"/>
                <a:cs typeface="Arial MT"/>
              </a:rPr>
              <a:t> </a:t>
            </a:r>
            <a:r>
              <a:rPr kumimoji="0" sz="2200" b="0" i="0" u="none" strike="noStrike" kern="1200" cap="none" spc="-10" normalizeH="0" baseline="0" noProof="0" dirty="0">
                <a:ln>
                  <a:noFill/>
                </a:ln>
                <a:solidFill>
                  <a:srgbClr val="292929"/>
                </a:solidFill>
                <a:effectLst/>
                <a:uLnTx/>
                <a:uFillTx/>
                <a:latin typeface="Arial MT"/>
                <a:ea typeface="+mn-ea"/>
                <a:cs typeface="Arial MT"/>
              </a:rPr>
              <a:t>methods</a:t>
            </a:r>
            <a:r>
              <a:rPr kumimoji="0" sz="2200" b="0" i="0" u="none" strike="noStrike" kern="1200" cap="none" spc="2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comparing</a:t>
            </a:r>
            <a:r>
              <a:rPr kumimoji="0" sz="2200" b="0" i="0" u="none" strike="noStrike" kern="1200" cap="none" spc="2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them</a:t>
            </a:r>
            <a:r>
              <a:rPr kumimoji="0" sz="2200" b="0" i="0" u="none" strike="noStrike" kern="1200" cap="none" spc="1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to</a:t>
            </a:r>
            <a:r>
              <a:rPr kumimoji="0" sz="2200" b="0" i="0" u="none" strike="noStrike" kern="1200" cap="none" spc="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show</a:t>
            </a:r>
            <a:r>
              <a:rPr kumimoji="0" sz="2200" b="0" i="0" u="none" strike="noStrike" kern="1200" cap="none" spc="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which</a:t>
            </a:r>
            <a:r>
              <a:rPr kumimoji="0" sz="2200" b="0" i="0" u="none" strike="noStrike" kern="1200" cap="none" spc="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performed</a:t>
            </a:r>
            <a:r>
              <a:rPr kumimoji="0" sz="2200" b="0" i="0" u="none" strike="noStrike" kern="1200" cap="none" spc="6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best</a:t>
            </a:r>
            <a:r>
              <a:rPr kumimoji="0" sz="2200" b="0" i="0" u="none" strike="noStrike" kern="1200" cap="none" spc="5" normalizeH="0" baseline="0" noProof="0" dirty="0">
                <a:ln>
                  <a:noFill/>
                </a:ln>
                <a:solidFill>
                  <a:srgbClr val="292929"/>
                </a:solidFill>
                <a:effectLst/>
                <a:uLnTx/>
                <a:uFillTx/>
                <a:latin typeface="Arial MT"/>
                <a:ea typeface="+mn-ea"/>
                <a:cs typeface="Arial MT"/>
              </a:rPr>
              <a:t> </a:t>
            </a:r>
            <a:r>
              <a:rPr kumimoji="0" sz="2200" b="0" i="0" u="none" strike="noStrike" kern="1200" cap="none" spc="0" normalizeH="0" baseline="0" noProof="0" dirty="0">
                <a:ln>
                  <a:noFill/>
                </a:ln>
                <a:solidFill>
                  <a:srgbClr val="292929"/>
                </a:solidFill>
                <a:effectLst/>
                <a:uLnTx/>
                <a:uFillTx/>
                <a:latin typeface="Arial MT"/>
                <a:ea typeface="+mn-ea"/>
                <a:cs typeface="Arial MT"/>
              </a:rPr>
              <a:t>using</a:t>
            </a:r>
            <a:r>
              <a:rPr kumimoji="0" sz="2200" b="0" i="0" u="none" strike="noStrike" kern="1200" cap="none" spc="-1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the</a:t>
            </a:r>
            <a:r>
              <a:rPr kumimoji="0" sz="2200" b="0" i="0" u="none" strike="noStrike" kern="1200" cap="none" spc="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test</a:t>
            </a:r>
            <a:r>
              <a:rPr kumimoji="0" sz="2200" b="0" i="0" u="none" strike="noStrike" kern="1200" cap="none" spc="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data </a:t>
            </a:r>
            <a:r>
              <a:rPr kumimoji="0" sz="2200" b="0" i="0" u="none" strike="noStrike" kern="1200" cap="none" spc="-595" normalizeH="0" baseline="0" noProof="0" dirty="0">
                <a:ln>
                  <a:noFill/>
                </a:ln>
                <a:solidFill>
                  <a:srgbClr val="292929"/>
                </a:solidFill>
                <a:effectLst/>
                <a:uLnTx/>
                <a:uFillTx/>
                <a:latin typeface="Arial MT"/>
                <a:ea typeface="+mn-ea"/>
                <a:cs typeface="Arial MT"/>
              </a:rPr>
              <a:t> </a:t>
            </a:r>
            <a:r>
              <a:rPr kumimoji="0" sz="2200" b="0" i="0" u="none" strike="noStrike" kern="1200" cap="none" spc="-10" normalizeH="0" baseline="0" noProof="0" dirty="0">
                <a:ln>
                  <a:noFill/>
                </a:ln>
                <a:solidFill>
                  <a:srgbClr val="292929"/>
                </a:solidFill>
                <a:effectLst/>
                <a:uLnTx/>
                <a:uFillTx/>
                <a:latin typeface="Arial MT"/>
                <a:ea typeface="+mn-ea"/>
                <a:cs typeface="Arial MT"/>
              </a:rPr>
              <a:t>between</a:t>
            </a:r>
            <a:r>
              <a:rPr kumimoji="0" sz="2200" b="0" i="0" u="none" strike="noStrike" kern="1200" cap="none" spc="1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SVM,</a:t>
            </a:r>
            <a:r>
              <a:rPr kumimoji="0" sz="2200" b="0" i="0" u="none" strike="noStrike" kern="1200" cap="none" spc="1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Classification</a:t>
            </a:r>
            <a:r>
              <a:rPr kumimoji="0" sz="2200" b="0" i="0" u="none" strike="noStrike" kern="1200" cap="none" spc="-1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Trees,</a:t>
            </a:r>
            <a:r>
              <a:rPr kumimoji="0" sz="2200" b="0" i="0" u="none" strike="noStrike" kern="1200" cap="none" spc="1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k</a:t>
            </a:r>
            <a:r>
              <a:rPr kumimoji="0" sz="2200" b="0" i="0" u="none" strike="noStrike" kern="1200" cap="none" spc="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nearest</a:t>
            </a:r>
            <a:r>
              <a:rPr kumimoji="0" sz="2200" b="0" i="0" u="none" strike="noStrike" kern="1200" cap="none" spc="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neighbors</a:t>
            </a:r>
            <a:r>
              <a:rPr kumimoji="0" sz="2200" b="0" i="0" u="none" strike="noStrike" kern="1200" cap="none" spc="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and</a:t>
            </a:r>
            <a:r>
              <a:rPr kumimoji="0" sz="2200" b="0" i="0" u="none" strike="noStrike" kern="1200" cap="none" spc="1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Logistic </a:t>
            </a:r>
            <a:r>
              <a:rPr kumimoji="0" sz="2200" b="0" i="0" u="none" strike="noStrike" kern="1200" cap="none" spc="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Regression;</a:t>
            </a:r>
            <a:endParaRPr kumimoji="0" sz="22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4" name="object 4"/>
          <p:cNvSpPr txBox="1"/>
          <p:nvPr/>
        </p:nvSpPr>
        <p:spPr>
          <a:xfrm>
            <a:off x="848969" y="5479491"/>
            <a:ext cx="7751445" cy="1027845"/>
          </a:xfrm>
          <a:prstGeom prst="rect">
            <a:avLst/>
          </a:prstGeom>
        </p:spPr>
        <p:txBody>
          <a:bodyPr vert="horz" wrap="square" lIns="0" tIns="12065" rIns="0" bIns="0" rtlCol="0">
            <a:spAutoFit/>
          </a:bodyPr>
          <a:lstStyle/>
          <a:p>
            <a:pPr>
              <a:lnSpc>
                <a:spcPct val="100000"/>
              </a:lnSpc>
              <a:spcBef>
                <a:spcPts val="1400"/>
              </a:spcBef>
            </a:pPr>
            <a:r>
              <a:rPr kumimoji="0" sz="2200" b="0" i="0" u="none" strike="noStrike" kern="1200" cap="none" spc="-5" normalizeH="0" baseline="0" noProof="0" dirty="0">
                <a:ln>
                  <a:noFill/>
                </a:ln>
                <a:solidFill>
                  <a:srgbClr val="292929"/>
                </a:solidFill>
                <a:effectLst/>
                <a:uLnTx/>
                <a:uFillTx/>
                <a:latin typeface="Arial MT"/>
                <a:ea typeface="+mn-ea"/>
                <a:cs typeface="Arial MT"/>
              </a:rPr>
              <a:t>GitHub</a:t>
            </a:r>
            <a:r>
              <a:rPr kumimoji="0" sz="2200" b="0" i="0" u="none" strike="noStrike" kern="1200" cap="none" spc="15" normalizeH="0" baseline="0" noProof="0" dirty="0">
                <a:ln>
                  <a:noFill/>
                </a:ln>
                <a:solidFill>
                  <a:srgbClr val="292929"/>
                </a:solidFill>
                <a:effectLst/>
                <a:uLnTx/>
                <a:uFillTx/>
                <a:latin typeface="Arial MT"/>
                <a:ea typeface="+mn-ea"/>
                <a:cs typeface="Arial MT"/>
              </a:rPr>
              <a:t> </a:t>
            </a:r>
            <a:r>
              <a:rPr kumimoji="0" sz="2200" b="0" i="0" u="none" strike="noStrike" kern="1200" cap="none" spc="-10" normalizeH="0" baseline="0" noProof="0" dirty="0">
                <a:ln>
                  <a:noFill/>
                </a:ln>
                <a:solidFill>
                  <a:srgbClr val="292929"/>
                </a:solidFill>
                <a:effectLst/>
                <a:uLnTx/>
                <a:uFillTx/>
                <a:latin typeface="Arial MT"/>
                <a:ea typeface="+mn-ea"/>
                <a:cs typeface="Arial MT"/>
              </a:rPr>
              <a:t>URL</a:t>
            </a:r>
            <a:r>
              <a:rPr kumimoji="0" sz="2200" b="0" i="0" u="none" strike="noStrike" kern="1200" cap="none" spc="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of the</a:t>
            </a:r>
            <a:r>
              <a:rPr kumimoji="0" sz="2200" b="0" i="0" u="none" strike="noStrike" kern="1200" cap="none" spc="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completed</a:t>
            </a:r>
            <a:r>
              <a:rPr kumimoji="0" sz="2200" b="0" i="0" u="none" strike="noStrike" kern="1200" cap="none" spc="1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predictive</a:t>
            </a:r>
            <a:r>
              <a:rPr kumimoji="0" sz="2200" b="0" i="0" u="none" strike="noStrike" kern="1200" cap="none" spc="-1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analysis </a:t>
            </a:r>
            <a:r>
              <a:rPr kumimoji="0" sz="2200" b="0" i="0" u="none" strike="noStrike" kern="1200" cap="none" spc="-10" normalizeH="0" baseline="0" noProof="0" dirty="0">
                <a:ln>
                  <a:noFill/>
                </a:ln>
                <a:solidFill>
                  <a:srgbClr val="292929"/>
                </a:solidFill>
                <a:effectLst/>
                <a:uLnTx/>
                <a:uFillTx/>
                <a:latin typeface="Arial MT"/>
                <a:ea typeface="+mn-ea"/>
                <a:cs typeface="Arial MT"/>
              </a:rPr>
              <a:t>lab </a:t>
            </a:r>
            <a:r>
              <a:rPr kumimoji="0" sz="2200" b="0" i="0" u="none" strike="noStrike" kern="1200" cap="none" spc="-5" normalizeH="0" baseline="0" noProof="0" dirty="0">
                <a:ln>
                  <a:noFill/>
                </a:ln>
                <a:solidFill>
                  <a:srgbClr val="292929"/>
                </a:solidFill>
                <a:effectLst/>
                <a:uLnTx/>
                <a:uFillTx/>
                <a:latin typeface="Arial MT"/>
                <a:ea typeface="+mn-ea"/>
                <a:cs typeface="Arial MT"/>
              </a:rPr>
              <a:t> </a:t>
            </a:r>
            <a:r>
              <a:rPr kumimoji="0" sz="2200" b="0" i="0" u="none" strike="noStrike" kern="1200" cap="none" spc="-30" normalizeH="0" baseline="0" noProof="0" dirty="0">
                <a:ln>
                  <a:noFill/>
                </a:ln>
                <a:solidFill>
                  <a:srgbClr val="292929"/>
                </a:solidFill>
                <a:effectLst/>
                <a:uLnTx/>
                <a:uFillTx/>
                <a:latin typeface="Arial MT"/>
                <a:ea typeface="+mn-ea"/>
                <a:cs typeface="Arial MT"/>
              </a:rPr>
              <a:t>(</a:t>
            </a:r>
            <a:r>
              <a:rPr lang="en-US" dirty="0">
                <a:solidFill>
                  <a:schemeClr val="accent3">
                    <a:lumMod val="25000"/>
                  </a:schemeClr>
                </a:solidFill>
                <a:latin typeface="Abadi"/>
                <a:hlinkClick r:id="rId2"/>
              </a:rPr>
              <a:t>https://github.com/sadiqkhan/testrepo/blob/main/SpaceX_Machine%20Learning%20Prediction_Part_5.ipynb</a:t>
            </a:r>
            <a:r>
              <a:rPr kumimoji="0" sz="2200" b="0" i="0" u="none" strike="noStrike" kern="1200" cap="none" spc="-30" normalizeH="0" baseline="0" noProof="0" dirty="0">
                <a:ln>
                  <a:noFill/>
                </a:ln>
                <a:solidFill>
                  <a:srgbClr val="292929"/>
                </a:solidFill>
                <a:effectLst/>
                <a:uLnTx/>
                <a:uFillTx/>
                <a:latin typeface="Arial MT"/>
                <a:ea typeface="+mn-ea"/>
                <a:cs typeface="Arial MT"/>
              </a:rPr>
              <a:t>)</a:t>
            </a:r>
            <a:endParaRPr kumimoji="0" sz="22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5" name="object 5"/>
          <p:cNvSpPr txBox="1">
            <a:spLocks noGrp="1"/>
          </p:cNvSpPr>
          <p:nvPr>
            <p:ph type="title"/>
          </p:nvPr>
        </p:nvSpPr>
        <p:spPr>
          <a:xfrm>
            <a:off x="848969" y="444246"/>
            <a:ext cx="7179945" cy="589280"/>
          </a:xfrm>
          <a:prstGeom prst="rect">
            <a:avLst/>
          </a:prstGeom>
        </p:spPr>
        <p:txBody>
          <a:bodyPr vert="horz" wrap="square" lIns="0" tIns="12065" rIns="0" bIns="0" rtlCol="0">
            <a:spAutoFit/>
          </a:bodyPr>
          <a:lstStyle/>
          <a:p>
            <a:pPr marL="12700">
              <a:lnSpc>
                <a:spcPct val="100000"/>
              </a:lnSpc>
              <a:spcBef>
                <a:spcPts val="95"/>
              </a:spcBef>
            </a:pPr>
            <a:r>
              <a:rPr sz="3700" spc="-5" dirty="0"/>
              <a:t>Predictive</a:t>
            </a:r>
            <a:r>
              <a:rPr sz="3700" spc="30" dirty="0"/>
              <a:t> </a:t>
            </a:r>
            <a:r>
              <a:rPr sz="3700" spc="-10" dirty="0"/>
              <a:t>Analysis</a:t>
            </a:r>
            <a:r>
              <a:rPr sz="3700" spc="30" dirty="0"/>
              <a:t> </a:t>
            </a:r>
            <a:r>
              <a:rPr sz="3700" spc="-5" dirty="0"/>
              <a:t>(Classification)</a:t>
            </a:r>
            <a:endParaRPr sz="3700"/>
          </a:p>
        </p:txBody>
      </p:sp>
      <p:pic>
        <p:nvPicPr>
          <p:cNvPr id="6" name="object 6"/>
          <p:cNvPicPr/>
          <p:nvPr/>
        </p:nvPicPr>
        <p:blipFill>
          <a:blip r:embed="rId3" cstate="print"/>
          <a:stretch>
            <a:fillRect/>
          </a:stretch>
        </p:blipFill>
        <p:spPr>
          <a:xfrm>
            <a:off x="3672840" y="2409444"/>
            <a:ext cx="4710684" cy="268223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626320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71155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63FE42B4-0719-F99B-7B7D-7F28C2F4D5F3}"/>
              </a:ext>
            </a:extLst>
          </p:cNvPr>
          <p:cNvPicPr>
            <a:picLocks noChangeAspect="1"/>
          </p:cNvPicPr>
          <p:nvPr/>
        </p:nvPicPr>
        <p:blipFill rotWithShape="1">
          <a:blip r:embed="rId2"/>
          <a:srcRect l="32860" t="25291" r="9305" b="19526"/>
          <a:stretch/>
        </p:blipFill>
        <p:spPr>
          <a:xfrm>
            <a:off x="4325740" y="1640263"/>
            <a:ext cx="7724857" cy="4145925"/>
          </a:xfrm>
          <a:prstGeom prst="rect">
            <a:avLst/>
          </a:prstGeom>
        </p:spPr>
      </p:pic>
    </p:spTree>
    <p:extLst>
      <p:ext uri="{BB962C8B-B14F-4D97-AF65-F5344CB8AC3E}">
        <p14:creationId xmlns:p14="http://schemas.microsoft.com/office/powerpoint/2010/main" val="2212344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074A4765-2155-8F48-B8C2-ACE584A769DD}"/>
              </a:ext>
            </a:extLst>
          </p:cNvPr>
          <p:cNvSpPr txBox="1"/>
          <p:nvPr/>
        </p:nvSpPr>
        <p:spPr>
          <a:xfrm>
            <a:off x="770011" y="1330656"/>
            <a:ext cx="5521607" cy="5791329"/>
          </a:xfrm>
          <a:prstGeom prst="rect">
            <a:avLst/>
          </a:prstGeom>
          <a:noFill/>
        </p:spPr>
        <p:txBody>
          <a:bodyPr wrap="square">
            <a:sp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LEO orbit, success is related to the number of flights.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2"/>
          <a:stretch>
            <a:fillRect/>
          </a:stretch>
        </p:blipFill>
        <p:spPr>
          <a:xfrm>
            <a:off x="575035" y="3529483"/>
            <a:ext cx="10710576" cy="2728401"/>
          </a:xfrm>
          <a:prstGeom prst="rect">
            <a:avLst/>
          </a:prstGeom>
        </p:spPr>
      </p:pic>
    </p:spTree>
    <p:extLst>
      <p:ext uri="{BB962C8B-B14F-4D97-AF65-F5344CB8AC3E}">
        <p14:creationId xmlns:p14="http://schemas.microsoft.com/office/powerpoint/2010/main" val="3608305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2"/>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65765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789307" y="1661788"/>
            <a:ext cx="6253212" cy="353442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2"/>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2942316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2"/>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962357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7961671"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79338" y="2187535"/>
            <a:ext cx="8734344" cy="3509912"/>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36</a:t>
            </a:fld>
            <a:endParaRPr lang="en-US" sz="1200">
              <a:solidFill>
                <a:srgbClr val="303030"/>
              </a:solidFill>
              <a:latin typeface="+mn-lt"/>
            </a:endParaRPr>
          </a:p>
        </p:txBody>
      </p:sp>
    </p:spTree>
    <p:extLst>
      <p:ext uri="{BB962C8B-B14F-4D97-AF65-F5344CB8AC3E}">
        <p14:creationId xmlns:p14="http://schemas.microsoft.com/office/powerpoint/2010/main" val="1245537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808161" y="1708097"/>
            <a:ext cx="7997171" cy="318996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792750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89212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TextBox 2">
            <a:extLst>
              <a:ext uri="{FF2B5EF4-FFF2-40B4-BE49-F238E27FC236}">
                <a16:creationId xmlns:a16="http://schemas.microsoft.com/office/drawing/2014/main" id="{081D0EE7-3C46-9E52-69A3-C0E3E31AE7BB}"/>
              </a:ext>
            </a:extLst>
          </p:cNvPr>
          <p:cNvSpPr txBox="1"/>
          <p:nvPr/>
        </p:nvSpPr>
        <p:spPr>
          <a:xfrm>
            <a:off x="716436" y="1615079"/>
            <a:ext cx="11165741" cy="3883114"/>
          </a:xfrm>
          <a:prstGeom prst="rect">
            <a:avLst/>
          </a:prstGeom>
          <a:noFill/>
        </p:spPr>
        <p:txBody>
          <a:bodyPr wrap="square">
            <a:spAutoFit/>
          </a:body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163323"/>
            <a:ext cx="8664019"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1278809" y="1672319"/>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40</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577668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2"/>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2940591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117DF5-CF95-FDF8-367E-43908FA99C32}"/>
              </a:ext>
            </a:extLst>
          </p:cNvPr>
          <p:cNvPicPr>
            <a:picLocks noChangeAspect="1"/>
          </p:cNvPicPr>
          <p:nvPr/>
        </p:nvPicPr>
        <p:blipFill>
          <a:blip r:embed="rId2"/>
          <a:stretch>
            <a:fillRect/>
          </a:stretch>
        </p:blipFill>
        <p:spPr>
          <a:xfrm>
            <a:off x="0" y="-298"/>
            <a:ext cx="12192000" cy="6858000"/>
          </a:xfrm>
          <a:prstGeom prst="rect">
            <a:avLst/>
          </a:prstGeom>
        </p:spPr>
      </p:pic>
    </p:spTree>
    <p:extLst>
      <p:ext uri="{BB962C8B-B14F-4D97-AF65-F5344CB8AC3E}">
        <p14:creationId xmlns:p14="http://schemas.microsoft.com/office/powerpoint/2010/main" val="1861095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3631287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16577682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16362595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618F36-78AD-71AF-E1BD-7AD542C7014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33461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18603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49</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236849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5176773"/>
            <a:ext cx="10530840" cy="1177290"/>
          </a:xfrm>
          <a:prstGeom prst="rect">
            <a:avLst/>
          </a:prstGeom>
        </p:spPr>
        <p:txBody>
          <a:bodyPr vert="horz" wrap="square" lIns="0" tIns="69850" rIns="0" bIns="0" rtlCol="0">
            <a:spAutoFit/>
          </a:bodyPr>
          <a:lstStyle/>
          <a:p>
            <a:pPr marL="241300" marR="587375" indent="-228600" algn="just">
              <a:lnSpc>
                <a:spcPct val="80100"/>
              </a:lnSpc>
              <a:spcBef>
                <a:spcPts val="550"/>
              </a:spcBef>
              <a:buChar char="•"/>
              <a:tabLst>
                <a:tab pos="241300" algn="l"/>
              </a:tabLst>
            </a:pPr>
            <a:r>
              <a:rPr sz="1900" spc="-5" dirty="0">
                <a:solidFill>
                  <a:srgbClr val="292929"/>
                </a:solidFill>
                <a:latin typeface="Arial MT"/>
                <a:cs typeface="Arial MT"/>
              </a:rPr>
              <a:t>Launch site </a:t>
            </a:r>
            <a:r>
              <a:rPr sz="1900" spc="-10" dirty="0">
                <a:solidFill>
                  <a:srgbClr val="292929"/>
                </a:solidFill>
                <a:latin typeface="Arial MT"/>
                <a:cs typeface="Arial MT"/>
              </a:rPr>
              <a:t>KSC </a:t>
            </a:r>
            <a:r>
              <a:rPr sz="1900" spc="-5" dirty="0">
                <a:solidFill>
                  <a:srgbClr val="292929"/>
                </a:solidFill>
                <a:latin typeface="Arial MT"/>
                <a:cs typeface="Arial MT"/>
              </a:rPr>
              <a:t>LC-39A </a:t>
            </a:r>
            <a:r>
              <a:rPr sz="1900" spc="-10" dirty="0">
                <a:solidFill>
                  <a:srgbClr val="292929"/>
                </a:solidFill>
                <a:latin typeface="Arial MT"/>
                <a:cs typeface="Arial MT"/>
              </a:rPr>
              <a:t>has </a:t>
            </a:r>
            <a:r>
              <a:rPr sz="1900" spc="-5" dirty="0">
                <a:solidFill>
                  <a:srgbClr val="292929"/>
                </a:solidFill>
                <a:latin typeface="Arial MT"/>
                <a:cs typeface="Arial MT"/>
              </a:rPr>
              <a:t>the highest </a:t>
            </a:r>
            <a:r>
              <a:rPr sz="1900" spc="-10" dirty="0">
                <a:solidFill>
                  <a:srgbClr val="292929"/>
                </a:solidFill>
                <a:latin typeface="Arial MT"/>
                <a:cs typeface="Arial MT"/>
              </a:rPr>
              <a:t>launch </a:t>
            </a:r>
            <a:r>
              <a:rPr sz="1900" spc="-5" dirty="0">
                <a:solidFill>
                  <a:srgbClr val="292929"/>
                </a:solidFill>
                <a:latin typeface="Arial MT"/>
                <a:cs typeface="Arial MT"/>
              </a:rPr>
              <a:t>success rate at </a:t>
            </a:r>
            <a:r>
              <a:rPr sz="1900" spc="-10" dirty="0">
                <a:solidFill>
                  <a:srgbClr val="292929"/>
                </a:solidFill>
                <a:latin typeface="Arial MT"/>
                <a:cs typeface="Arial MT"/>
              </a:rPr>
              <a:t>42% </a:t>
            </a:r>
            <a:r>
              <a:rPr sz="1900" spc="-5" dirty="0">
                <a:solidFill>
                  <a:srgbClr val="292929"/>
                </a:solidFill>
                <a:latin typeface="Arial MT"/>
                <a:cs typeface="Arial MT"/>
              </a:rPr>
              <a:t>followed by</a:t>
            </a:r>
            <a:r>
              <a:rPr sz="1900" dirty="0">
                <a:solidFill>
                  <a:srgbClr val="292929"/>
                </a:solidFill>
                <a:latin typeface="Arial MT"/>
                <a:cs typeface="Arial MT"/>
              </a:rPr>
              <a:t> </a:t>
            </a:r>
            <a:r>
              <a:rPr sz="1900" spc="-10" dirty="0">
                <a:solidFill>
                  <a:srgbClr val="292929"/>
                </a:solidFill>
                <a:latin typeface="Arial MT"/>
                <a:cs typeface="Arial MT"/>
              </a:rPr>
              <a:t>CCAFS </a:t>
            </a:r>
            <a:r>
              <a:rPr sz="1900" spc="-5" dirty="0">
                <a:solidFill>
                  <a:srgbClr val="292929"/>
                </a:solidFill>
                <a:latin typeface="Arial MT"/>
                <a:cs typeface="Arial MT"/>
              </a:rPr>
              <a:t> LC-40 at </a:t>
            </a:r>
            <a:r>
              <a:rPr sz="1900" spc="-10" dirty="0">
                <a:solidFill>
                  <a:srgbClr val="292929"/>
                </a:solidFill>
                <a:latin typeface="Arial MT"/>
                <a:cs typeface="Arial MT"/>
              </a:rPr>
              <a:t>29%, </a:t>
            </a:r>
            <a:r>
              <a:rPr sz="1900" spc="-5" dirty="0">
                <a:solidFill>
                  <a:srgbClr val="292929"/>
                </a:solidFill>
                <a:latin typeface="Arial MT"/>
                <a:cs typeface="Arial MT"/>
              </a:rPr>
              <a:t>VAFB SLC-4E at 17% </a:t>
            </a:r>
            <a:r>
              <a:rPr sz="1900" spc="-10" dirty="0">
                <a:solidFill>
                  <a:srgbClr val="292929"/>
                </a:solidFill>
                <a:latin typeface="Arial MT"/>
                <a:cs typeface="Arial MT"/>
              </a:rPr>
              <a:t>and lastly launch </a:t>
            </a:r>
            <a:r>
              <a:rPr sz="1900" spc="-5" dirty="0">
                <a:solidFill>
                  <a:srgbClr val="292929"/>
                </a:solidFill>
                <a:latin typeface="Arial MT"/>
                <a:cs typeface="Arial MT"/>
              </a:rPr>
              <a:t>site </a:t>
            </a:r>
            <a:r>
              <a:rPr sz="1900" spc="-10" dirty="0">
                <a:solidFill>
                  <a:srgbClr val="292929"/>
                </a:solidFill>
                <a:latin typeface="Arial MT"/>
                <a:cs typeface="Arial MT"/>
              </a:rPr>
              <a:t>CCAFS </a:t>
            </a:r>
            <a:r>
              <a:rPr sz="1900" spc="-5" dirty="0">
                <a:solidFill>
                  <a:srgbClr val="292929"/>
                </a:solidFill>
                <a:latin typeface="Arial MT"/>
                <a:cs typeface="Arial MT"/>
              </a:rPr>
              <a:t>SLC-40 </a:t>
            </a:r>
            <a:r>
              <a:rPr sz="1900" spc="-10" dirty="0">
                <a:solidFill>
                  <a:srgbClr val="292929"/>
                </a:solidFill>
                <a:latin typeface="Arial MT"/>
                <a:cs typeface="Arial MT"/>
              </a:rPr>
              <a:t>with </a:t>
            </a:r>
            <a:r>
              <a:rPr sz="1900" spc="-5" dirty="0">
                <a:solidFill>
                  <a:srgbClr val="292929"/>
                </a:solidFill>
                <a:latin typeface="Arial MT"/>
                <a:cs typeface="Arial MT"/>
              </a:rPr>
              <a:t>a success </a:t>
            </a:r>
            <a:r>
              <a:rPr sz="1900" dirty="0">
                <a:solidFill>
                  <a:srgbClr val="292929"/>
                </a:solidFill>
                <a:latin typeface="Arial MT"/>
                <a:cs typeface="Arial MT"/>
              </a:rPr>
              <a:t> </a:t>
            </a:r>
            <a:r>
              <a:rPr sz="1900" spc="-5" dirty="0">
                <a:solidFill>
                  <a:srgbClr val="292929"/>
                </a:solidFill>
                <a:latin typeface="Arial MT"/>
                <a:cs typeface="Arial MT"/>
              </a:rPr>
              <a:t>rate</a:t>
            </a:r>
            <a:r>
              <a:rPr sz="1900" spc="5" dirty="0">
                <a:solidFill>
                  <a:srgbClr val="292929"/>
                </a:solidFill>
                <a:latin typeface="Arial MT"/>
                <a:cs typeface="Arial MT"/>
              </a:rPr>
              <a:t> </a:t>
            </a:r>
            <a:r>
              <a:rPr sz="1900" spc="-5" dirty="0">
                <a:solidFill>
                  <a:srgbClr val="292929"/>
                </a:solidFill>
                <a:latin typeface="Arial MT"/>
                <a:cs typeface="Arial MT"/>
              </a:rPr>
              <a:t>of 13%</a:t>
            </a:r>
            <a:endParaRPr sz="1900">
              <a:latin typeface="Arial MT"/>
              <a:cs typeface="Arial MT"/>
            </a:endParaRPr>
          </a:p>
          <a:p>
            <a:pPr marR="5080" algn="r">
              <a:lnSpc>
                <a:spcPct val="100000"/>
              </a:lnSpc>
              <a:spcBef>
                <a:spcPts val="1220"/>
              </a:spcBef>
            </a:pPr>
            <a:r>
              <a:rPr sz="1600" spc="-5" dirty="0">
                <a:solidFill>
                  <a:srgbClr val="1C7CDB"/>
                </a:solidFill>
                <a:latin typeface="Arial MT"/>
                <a:cs typeface="Arial MT"/>
              </a:rPr>
              <a:t>50</a:t>
            </a:r>
            <a:endParaRPr sz="1600">
              <a:latin typeface="Arial MT"/>
              <a:cs typeface="Arial MT"/>
            </a:endParaRPr>
          </a:p>
        </p:txBody>
      </p:sp>
      <p:sp>
        <p:nvSpPr>
          <p:cNvPr id="3" name="object 3"/>
          <p:cNvSpPr txBox="1">
            <a:spLocks noGrp="1"/>
          </p:cNvSpPr>
          <p:nvPr>
            <p:ph type="title"/>
          </p:nvPr>
        </p:nvSpPr>
        <p:spPr>
          <a:xfrm>
            <a:off x="848969" y="444246"/>
            <a:ext cx="9698355" cy="589280"/>
          </a:xfrm>
          <a:prstGeom prst="rect">
            <a:avLst/>
          </a:prstGeom>
        </p:spPr>
        <p:txBody>
          <a:bodyPr vert="horz" wrap="square" lIns="0" tIns="12065" rIns="0" bIns="0" rtlCol="0">
            <a:spAutoFit/>
          </a:bodyPr>
          <a:lstStyle/>
          <a:p>
            <a:pPr marL="12700">
              <a:lnSpc>
                <a:spcPct val="100000"/>
              </a:lnSpc>
              <a:spcBef>
                <a:spcPts val="95"/>
              </a:spcBef>
            </a:pPr>
            <a:r>
              <a:rPr sz="3700" spc="-10" dirty="0"/>
              <a:t>Pie-Chart</a:t>
            </a:r>
            <a:r>
              <a:rPr sz="3700" spc="45" dirty="0"/>
              <a:t> </a:t>
            </a:r>
            <a:r>
              <a:rPr sz="3700" spc="-5" dirty="0"/>
              <a:t>for</a:t>
            </a:r>
            <a:r>
              <a:rPr sz="3700" spc="5" dirty="0"/>
              <a:t> </a:t>
            </a:r>
            <a:r>
              <a:rPr sz="3700" spc="-10" dirty="0"/>
              <a:t>launch</a:t>
            </a:r>
            <a:r>
              <a:rPr sz="3700" spc="50" dirty="0"/>
              <a:t> </a:t>
            </a:r>
            <a:r>
              <a:rPr sz="3700" spc="-5" dirty="0"/>
              <a:t>success</a:t>
            </a:r>
            <a:r>
              <a:rPr sz="3700" spc="40" dirty="0"/>
              <a:t> </a:t>
            </a:r>
            <a:r>
              <a:rPr sz="3700" spc="-5" dirty="0"/>
              <a:t>count</a:t>
            </a:r>
            <a:r>
              <a:rPr sz="3700" spc="30" dirty="0"/>
              <a:t> </a:t>
            </a:r>
            <a:r>
              <a:rPr sz="3700" spc="-5" dirty="0"/>
              <a:t>for</a:t>
            </a:r>
            <a:r>
              <a:rPr sz="3700" spc="15" dirty="0"/>
              <a:t> </a:t>
            </a:r>
            <a:r>
              <a:rPr sz="3700" spc="-5" dirty="0"/>
              <a:t>all sites</a:t>
            </a:r>
            <a:endParaRPr sz="3700"/>
          </a:p>
        </p:txBody>
      </p:sp>
      <p:pic>
        <p:nvPicPr>
          <p:cNvPr id="4" name="object 4"/>
          <p:cNvPicPr/>
          <p:nvPr/>
        </p:nvPicPr>
        <p:blipFill>
          <a:blip r:embed="rId2" cstate="print"/>
          <a:stretch>
            <a:fillRect/>
          </a:stretch>
        </p:blipFill>
        <p:spPr>
          <a:xfrm>
            <a:off x="300227" y="1453895"/>
            <a:ext cx="11157204" cy="3617976"/>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28375" y="6085433"/>
            <a:ext cx="25146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1C7CDB"/>
                </a:solidFill>
                <a:latin typeface="Arial MT"/>
                <a:cs typeface="Arial MT"/>
              </a:rPr>
              <a:t>51</a:t>
            </a:r>
            <a:endParaRPr sz="1600">
              <a:latin typeface="Arial MT"/>
              <a:cs typeface="Arial MT"/>
            </a:endParaRPr>
          </a:p>
        </p:txBody>
      </p:sp>
      <p:sp>
        <p:nvSpPr>
          <p:cNvPr id="3" name="object 3"/>
          <p:cNvSpPr txBox="1"/>
          <p:nvPr/>
        </p:nvSpPr>
        <p:spPr>
          <a:xfrm>
            <a:off x="661416" y="5523687"/>
            <a:ext cx="9771380" cy="695960"/>
          </a:xfrm>
          <a:prstGeom prst="rect">
            <a:avLst/>
          </a:prstGeom>
        </p:spPr>
        <p:txBody>
          <a:bodyPr vert="horz" wrap="square" lIns="0" tIns="12065" rIns="0" bIns="0" rtlCol="0">
            <a:spAutoFit/>
          </a:bodyPr>
          <a:lstStyle/>
          <a:p>
            <a:pPr marL="266700" marR="30480" indent="-228600">
              <a:lnSpc>
                <a:spcPct val="100000"/>
              </a:lnSpc>
              <a:spcBef>
                <a:spcPts val="95"/>
              </a:spcBef>
              <a:buChar char="•"/>
              <a:tabLst>
                <a:tab pos="266065" algn="l"/>
                <a:tab pos="266700" algn="l"/>
              </a:tabLst>
            </a:pPr>
            <a:r>
              <a:rPr sz="2200" spc="-5" dirty="0">
                <a:solidFill>
                  <a:srgbClr val="292929"/>
                </a:solidFill>
                <a:latin typeface="Arial MT"/>
                <a:cs typeface="Arial MT"/>
              </a:rPr>
              <a:t>Launch site </a:t>
            </a:r>
            <a:r>
              <a:rPr sz="2200" spc="-10" dirty="0">
                <a:solidFill>
                  <a:srgbClr val="292929"/>
                </a:solidFill>
                <a:latin typeface="Arial MT"/>
                <a:cs typeface="Arial MT"/>
              </a:rPr>
              <a:t>CCAFS </a:t>
            </a:r>
            <a:r>
              <a:rPr sz="2200" spc="-5" dirty="0">
                <a:solidFill>
                  <a:srgbClr val="292929"/>
                </a:solidFill>
                <a:latin typeface="Arial MT"/>
                <a:cs typeface="Arial MT"/>
              </a:rPr>
              <a:t>LC-40 </a:t>
            </a:r>
            <a:r>
              <a:rPr sz="2200" spc="-10" dirty="0">
                <a:solidFill>
                  <a:srgbClr val="292929"/>
                </a:solidFill>
                <a:latin typeface="Arial MT"/>
                <a:cs typeface="Arial MT"/>
              </a:rPr>
              <a:t>had </a:t>
            </a:r>
            <a:r>
              <a:rPr sz="2200" spc="-5" dirty="0">
                <a:solidFill>
                  <a:srgbClr val="292929"/>
                </a:solidFill>
                <a:latin typeface="Arial MT"/>
                <a:cs typeface="Arial MT"/>
              </a:rPr>
              <a:t>the </a:t>
            </a:r>
            <a:r>
              <a:rPr sz="2200" spc="5" dirty="0">
                <a:solidFill>
                  <a:srgbClr val="292929"/>
                </a:solidFill>
                <a:latin typeface="Arial MT"/>
                <a:cs typeface="Arial MT"/>
              </a:rPr>
              <a:t>2</a:t>
            </a:r>
            <a:r>
              <a:rPr sz="2175" spc="7" baseline="24904" dirty="0">
                <a:solidFill>
                  <a:srgbClr val="292929"/>
                </a:solidFill>
                <a:latin typeface="Arial MT"/>
                <a:cs typeface="Arial MT"/>
              </a:rPr>
              <a:t>nd</a:t>
            </a:r>
            <a:r>
              <a:rPr sz="2175" spc="15" baseline="24904" dirty="0">
                <a:solidFill>
                  <a:srgbClr val="292929"/>
                </a:solidFill>
                <a:latin typeface="Arial MT"/>
                <a:cs typeface="Arial MT"/>
              </a:rPr>
              <a:t> </a:t>
            </a:r>
            <a:r>
              <a:rPr sz="2200" spc="-5" dirty="0">
                <a:solidFill>
                  <a:srgbClr val="292929"/>
                </a:solidFill>
                <a:latin typeface="Arial MT"/>
                <a:cs typeface="Arial MT"/>
              </a:rPr>
              <a:t>highest success ratio of </a:t>
            </a:r>
            <a:r>
              <a:rPr sz="2200" spc="-10" dirty="0">
                <a:solidFill>
                  <a:srgbClr val="292929"/>
                </a:solidFill>
                <a:latin typeface="Arial MT"/>
                <a:cs typeface="Arial MT"/>
              </a:rPr>
              <a:t>73% </a:t>
            </a:r>
            <a:r>
              <a:rPr sz="2200" spc="-5" dirty="0">
                <a:solidFill>
                  <a:srgbClr val="292929"/>
                </a:solidFill>
                <a:latin typeface="Arial MT"/>
                <a:cs typeface="Arial MT"/>
              </a:rPr>
              <a:t>success </a:t>
            </a:r>
            <a:r>
              <a:rPr sz="2200" spc="-600" dirty="0">
                <a:solidFill>
                  <a:srgbClr val="292929"/>
                </a:solidFill>
                <a:latin typeface="Arial MT"/>
                <a:cs typeface="Arial MT"/>
              </a:rPr>
              <a:t> </a:t>
            </a:r>
            <a:r>
              <a:rPr sz="2200" spc="-5" dirty="0">
                <a:solidFill>
                  <a:srgbClr val="292929"/>
                </a:solidFill>
                <a:latin typeface="Arial MT"/>
                <a:cs typeface="Arial MT"/>
              </a:rPr>
              <a:t>against 27%</a:t>
            </a:r>
            <a:r>
              <a:rPr sz="2200" spc="-10" dirty="0">
                <a:solidFill>
                  <a:srgbClr val="292929"/>
                </a:solidFill>
                <a:latin typeface="Arial MT"/>
                <a:cs typeface="Arial MT"/>
              </a:rPr>
              <a:t> </a:t>
            </a:r>
            <a:r>
              <a:rPr sz="2200" spc="-5" dirty="0">
                <a:solidFill>
                  <a:srgbClr val="292929"/>
                </a:solidFill>
                <a:latin typeface="Arial MT"/>
                <a:cs typeface="Arial MT"/>
              </a:rPr>
              <a:t>failed launches</a:t>
            </a:r>
            <a:endParaRPr sz="2200">
              <a:latin typeface="Arial MT"/>
              <a:cs typeface="Arial MT"/>
            </a:endParaRPr>
          </a:p>
        </p:txBody>
      </p:sp>
      <p:sp>
        <p:nvSpPr>
          <p:cNvPr id="4" name="object 4"/>
          <p:cNvSpPr txBox="1">
            <a:spLocks noGrp="1"/>
          </p:cNvSpPr>
          <p:nvPr>
            <p:ph type="title"/>
          </p:nvPr>
        </p:nvSpPr>
        <p:spPr>
          <a:xfrm>
            <a:off x="823569" y="434086"/>
            <a:ext cx="10253345" cy="452120"/>
          </a:xfrm>
          <a:prstGeom prst="rect">
            <a:avLst/>
          </a:prstGeom>
        </p:spPr>
        <p:txBody>
          <a:bodyPr vert="horz" wrap="square" lIns="0" tIns="12065" rIns="0" bIns="0" rtlCol="0">
            <a:spAutoFit/>
          </a:bodyPr>
          <a:lstStyle/>
          <a:p>
            <a:pPr marL="38100">
              <a:lnSpc>
                <a:spcPct val="100000"/>
              </a:lnSpc>
              <a:spcBef>
                <a:spcPts val="95"/>
              </a:spcBef>
            </a:pPr>
            <a:r>
              <a:rPr sz="2800" spc="-5" dirty="0"/>
              <a:t>Pie</a:t>
            </a:r>
            <a:r>
              <a:rPr sz="2800" dirty="0"/>
              <a:t> </a:t>
            </a:r>
            <a:r>
              <a:rPr sz="2800" spc="-5" dirty="0"/>
              <a:t>chart</a:t>
            </a:r>
            <a:r>
              <a:rPr sz="2800" spc="10" dirty="0"/>
              <a:t> </a:t>
            </a:r>
            <a:r>
              <a:rPr sz="2800" spc="-5" dirty="0"/>
              <a:t>for</a:t>
            </a:r>
            <a:r>
              <a:rPr sz="2800" spc="20" dirty="0"/>
              <a:t> </a:t>
            </a:r>
            <a:r>
              <a:rPr sz="2800" spc="-5" dirty="0"/>
              <a:t>the</a:t>
            </a:r>
            <a:r>
              <a:rPr sz="2800" spc="5" dirty="0"/>
              <a:t> </a:t>
            </a:r>
            <a:r>
              <a:rPr sz="2800" spc="-5" dirty="0"/>
              <a:t>launch</a:t>
            </a:r>
            <a:r>
              <a:rPr sz="2800" dirty="0"/>
              <a:t> </a:t>
            </a:r>
            <a:r>
              <a:rPr sz="2800" spc="-5" dirty="0"/>
              <a:t>site</a:t>
            </a:r>
            <a:r>
              <a:rPr sz="2800" spc="5" dirty="0"/>
              <a:t> </a:t>
            </a:r>
            <a:r>
              <a:rPr sz="2800" spc="-10" dirty="0"/>
              <a:t>with</a:t>
            </a:r>
            <a:r>
              <a:rPr sz="2800" spc="40" dirty="0"/>
              <a:t> </a:t>
            </a:r>
            <a:r>
              <a:rPr sz="2800" spc="10" dirty="0"/>
              <a:t>2</a:t>
            </a:r>
            <a:r>
              <a:rPr sz="2775" spc="15" baseline="25525" dirty="0"/>
              <a:t>nd</a:t>
            </a:r>
            <a:r>
              <a:rPr sz="2775" spc="397" baseline="25525" dirty="0"/>
              <a:t> </a:t>
            </a:r>
            <a:r>
              <a:rPr sz="2800" spc="-5" dirty="0"/>
              <a:t>highest</a:t>
            </a:r>
            <a:r>
              <a:rPr sz="2800" spc="25" dirty="0"/>
              <a:t> </a:t>
            </a:r>
            <a:r>
              <a:rPr sz="2800" spc="-5" dirty="0"/>
              <a:t>launch</a:t>
            </a:r>
            <a:r>
              <a:rPr sz="2800" spc="10" dirty="0"/>
              <a:t> </a:t>
            </a:r>
            <a:r>
              <a:rPr sz="2800" spc="-5" dirty="0"/>
              <a:t>success ratio</a:t>
            </a:r>
            <a:endParaRPr sz="2800"/>
          </a:p>
        </p:txBody>
      </p:sp>
      <p:pic>
        <p:nvPicPr>
          <p:cNvPr id="5" name="object 5"/>
          <p:cNvPicPr/>
          <p:nvPr/>
        </p:nvPicPr>
        <p:blipFill>
          <a:blip r:embed="rId2" cstate="print"/>
          <a:stretch>
            <a:fillRect/>
          </a:stretch>
        </p:blipFill>
        <p:spPr>
          <a:xfrm>
            <a:off x="268224" y="1370075"/>
            <a:ext cx="11593068" cy="397459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28375" y="6085433"/>
            <a:ext cx="25146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1C7CDB"/>
                </a:solidFill>
                <a:latin typeface="Arial MT"/>
                <a:cs typeface="Arial MT"/>
              </a:rPr>
              <a:t>52</a:t>
            </a:r>
            <a:endParaRPr sz="1600">
              <a:latin typeface="Arial MT"/>
              <a:cs typeface="Arial MT"/>
            </a:endParaRPr>
          </a:p>
        </p:txBody>
      </p:sp>
      <p:sp>
        <p:nvSpPr>
          <p:cNvPr id="3" name="object 3"/>
          <p:cNvSpPr txBox="1"/>
          <p:nvPr/>
        </p:nvSpPr>
        <p:spPr>
          <a:xfrm>
            <a:off x="848969" y="5574588"/>
            <a:ext cx="9924415" cy="695960"/>
          </a:xfrm>
          <a:prstGeom prst="rect">
            <a:avLst/>
          </a:prstGeom>
        </p:spPr>
        <p:txBody>
          <a:bodyPr vert="horz" wrap="square" lIns="0" tIns="12065" rIns="0" bIns="0" rtlCol="0">
            <a:spAutoFit/>
          </a:bodyPr>
          <a:lstStyle/>
          <a:p>
            <a:pPr marL="241300" marR="5080" indent="-228600">
              <a:lnSpc>
                <a:spcPct val="100000"/>
              </a:lnSpc>
              <a:spcBef>
                <a:spcPts val="95"/>
              </a:spcBef>
              <a:buChar char="•"/>
              <a:tabLst>
                <a:tab pos="240665" algn="l"/>
                <a:tab pos="241300" algn="l"/>
              </a:tabLst>
            </a:pPr>
            <a:r>
              <a:rPr sz="2200" spc="-5" dirty="0">
                <a:solidFill>
                  <a:srgbClr val="292929"/>
                </a:solidFill>
                <a:latin typeface="Arial MT"/>
                <a:cs typeface="Arial MT"/>
              </a:rPr>
              <a:t>For</a:t>
            </a:r>
            <a:r>
              <a:rPr sz="2200" spc="20" dirty="0">
                <a:solidFill>
                  <a:srgbClr val="292929"/>
                </a:solidFill>
                <a:latin typeface="Arial MT"/>
                <a:cs typeface="Arial MT"/>
              </a:rPr>
              <a:t> </a:t>
            </a:r>
            <a:r>
              <a:rPr sz="2200" spc="-5" dirty="0">
                <a:solidFill>
                  <a:srgbClr val="292929"/>
                </a:solidFill>
                <a:latin typeface="Arial MT"/>
                <a:cs typeface="Arial MT"/>
              </a:rPr>
              <a:t>Launch</a:t>
            </a:r>
            <a:r>
              <a:rPr sz="2200" dirty="0">
                <a:solidFill>
                  <a:srgbClr val="292929"/>
                </a:solidFill>
                <a:latin typeface="Arial MT"/>
                <a:cs typeface="Arial MT"/>
              </a:rPr>
              <a:t> </a:t>
            </a:r>
            <a:r>
              <a:rPr sz="2200" spc="-5" dirty="0">
                <a:solidFill>
                  <a:srgbClr val="292929"/>
                </a:solidFill>
                <a:latin typeface="Arial MT"/>
                <a:cs typeface="Arial MT"/>
              </a:rPr>
              <a:t>site</a:t>
            </a:r>
            <a:r>
              <a:rPr sz="2200" spc="25" dirty="0">
                <a:solidFill>
                  <a:srgbClr val="292929"/>
                </a:solidFill>
                <a:latin typeface="Arial MT"/>
                <a:cs typeface="Arial MT"/>
              </a:rPr>
              <a:t> </a:t>
            </a:r>
            <a:r>
              <a:rPr sz="2200" spc="-10" dirty="0">
                <a:solidFill>
                  <a:srgbClr val="292929"/>
                </a:solidFill>
                <a:latin typeface="Arial MT"/>
                <a:cs typeface="Arial MT"/>
              </a:rPr>
              <a:t>CCAFS</a:t>
            </a:r>
            <a:r>
              <a:rPr sz="2200" spc="10" dirty="0">
                <a:solidFill>
                  <a:srgbClr val="292929"/>
                </a:solidFill>
                <a:latin typeface="Arial MT"/>
                <a:cs typeface="Arial MT"/>
              </a:rPr>
              <a:t> </a:t>
            </a:r>
            <a:r>
              <a:rPr sz="2200" spc="-5" dirty="0">
                <a:solidFill>
                  <a:srgbClr val="292929"/>
                </a:solidFill>
                <a:latin typeface="Arial MT"/>
                <a:cs typeface="Arial MT"/>
              </a:rPr>
              <a:t>LC-40</a:t>
            </a:r>
            <a:r>
              <a:rPr sz="2200" spc="20" dirty="0">
                <a:solidFill>
                  <a:srgbClr val="292929"/>
                </a:solidFill>
                <a:latin typeface="Arial MT"/>
                <a:cs typeface="Arial MT"/>
              </a:rPr>
              <a:t> </a:t>
            </a:r>
            <a:r>
              <a:rPr sz="2200" spc="-5" dirty="0">
                <a:solidFill>
                  <a:srgbClr val="292929"/>
                </a:solidFill>
                <a:latin typeface="Arial MT"/>
                <a:cs typeface="Arial MT"/>
              </a:rPr>
              <a:t>the</a:t>
            </a:r>
            <a:r>
              <a:rPr sz="2200" spc="10" dirty="0">
                <a:solidFill>
                  <a:srgbClr val="292929"/>
                </a:solidFill>
                <a:latin typeface="Arial MT"/>
                <a:cs typeface="Arial MT"/>
              </a:rPr>
              <a:t> </a:t>
            </a:r>
            <a:r>
              <a:rPr sz="2200" spc="-5" dirty="0">
                <a:solidFill>
                  <a:srgbClr val="292929"/>
                </a:solidFill>
                <a:latin typeface="Arial MT"/>
                <a:cs typeface="Arial MT"/>
              </a:rPr>
              <a:t>booster</a:t>
            </a:r>
            <a:r>
              <a:rPr sz="2200" spc="5" dirty="0">
                <a:solidFill>
                  <a:srgbClr val="292929"/>
                </a:solidFill>
                <a:latin typeface="Arial MT"/>
                <a:cs typeface="Arial MT"/>
              </a:rPr>
              <a:t> </a:t>
            </a:r>
            <a:r>
              <a:rPr sz="2200" spc="-5" dirty="0">
                <a:solidFill>
                  <a:srgbClr val="292929"/>
                </a:solidFill>
                <a:latin typeface="Arial MT"/>
                <a:cs typeface="Arial MT"/>
              </a:rPr>
              <a:t>version</a:t>
            </a:r>
            <a:r>
              <a:rPr sz="2200" spc="5" dirty="0">
                <a:solidFill>
                  <a:srgbClr val="292929"/>
                </a:solidFill>
                <a:latin typeface="Arial MT"/>
                <a:cs typeface="Arial MT"/>
              </a:rPr>
              <a:t> </a:t>
            </a:r>
            <a:r>
              <a:rPr sz="2200" spc="-5" dirty="0">
                <a:solidFill>
                  <a:srgbClr val="292929"/>
                </a:solidFill>
                <a:latin typeface="Arial MT"/>
                <a:cs typeface="Arial MT"/>
              </a:rPr>
              <a:t>FT</a:t>
            </a:r>
            <a:r>
              <a:rPr sz="2200" spc="15" dirty="0">
                <a:solidFill>
                  <a:srgbClr val="292929"/>
                </a:solidFill>
                <a:latin typeface="Arial MT"/>
                <a:cs typeface="Arial MT"/>
              </a:rPr>
              <a:t> </a:t>
            </a:r>
            <a:r>
              <a:rPr sz="2200" spc="-10" dirty="0">
                <a:solidFill>
                  <a:srgbClr val="292929"/>
                </a:solidFill>
                <a:latin typeface="Arial MT"/>
                <a:cs typeface="Arial MT"/>
              </a:rPr>
              <a:t>has</a:t>
            </a:r>
            <a:r>
              <a:rPr sz="2200" spc="40" dirty="0">
                <a:solidFill>
                  <a:srgbClr val="292929"/>
                </a:solidFill>
                <a:latin typeface="Arial MT"/>
                <a:cs typeface="Arial MT"/>
              </a:rPr>
              <a:t> </a:t>
            </a:r>
            <a:r>
              <a:rPr sz="2200" spc="-5" dirty="0">
                <a:solidFill>
                  <a:srgbClr val="292929"/>
                </a:solidFill>
                <a:latin typeface="Arial MT"/>
                <a:cs typeface="Arial MT"/>
              </a:rPr>
              <a:t>the</a:t>
            </a:r>
            <a:r>
              <a:rPr sz="2200" spc="10" dirty="0">
                <a:solidFill>
                  <a:srgbClr val="292929"/>
                </a:solidFill>
                <a:latin typeface="Arial MT"/>
                <a:cs typeface="Arial MT"/>
              </a:rPr>
              <a:t> </a:t>
            </a:r>
            <a:r>
              <a:rPr sz="2200" spc="-5" dirty="0">
                <a:solidFill>
                  <a:srgbClr val="292929"/>
                </a:solidFill>
                <a:latin typeface="Arial MT"/>
                <a:cs typeface="Arial MT"/>
              </a:rPr>
              <a:t>largest</a:t>
            </a:r>
            <a:r>
              <a:rPr sz="2200" spc="5" dirty="0">
                <a:solidFill>
                  <a:srgbClr val="292929"/>
                </a:solidFill>
                <a:latin typeface="Arial MT"/>
                <a:cs typeface="Arial MT"/>
              </a:rPr>
              <a:t> </a:t>
            </a:r>
            <a:r>
              <a:rPr sz="2200" spc="-5" dirty="0">
                <a:solidFill>
                  <a:srgbClr val="292929"/>
                </a:solidFill>
                <a:latin typeface="Arial MT"/>
                <a:cs typeface="Arial MT"/>
              </a:rPr>
              <a:t>success </a:t>
            </a:r>
            <a:r>
              <a:rPr sz="2200" spc="-595" dirty="0">
                <a:solidFill>
                  <a:srgbClr val="292929"/>
                </a:solidFill>
                <a:latin typeface="Arial MT"/>
                <a:cs typeface="Arial MT"/>
              </a:rPr>
              <a:t> </a:t>
            </a:r>
            <a:r>
              <a:rPr sz="2200" spc="-5" dirty="0">
                <a:solidFill>
                  <a:srgbClr val="292929"/>
                </a:solidFill>
                <a:latin typeface="Arial MT"/>
                <a:cs typeface="Arial MT"/>
              </a:rPr>
              <a:t>rate</a:t>
            </a:r>
            <a:r>
              <a:rPr sz="2200" spc="15" dirty="0">
                <a:solidFill>
                  <a:srgbClr val="292929"/>
                </a:solidFill>
                <a:latin typeface="Arial MT"/>
                <a:cs typeface="Arial MT"/>
              </a:rPr>
              <a:t> </a:t>
            </a:r>
            <a:r>
              <a:rPr sz="2200" spc="-5" dirty="0">
                <a:solidFill>
                  <a:srgbClr val="292929"/>
                </a:solidFill>
                <a:latin typeface="Arial MT"/>
                <a:cs typeface="Arial MT"/>
              </a:rPr>
              <a:t>from</a:t>
            </a:r>
            <a:r>
              <a:rPr sz="2200" spc="10" dirty="0">
                <a:solidFill>
                  <a:srgbClr val="292929"/>
                </a:solidFill>
                <a:latin typeface="Arial MT"/>
                <a:cs typeface="Arial MT"/>
              </a:rPr>
              <a:t> </a:t>
            </a:r>
            <a:r>
              <a:rPr sz="2200" spc="-5" dirty="0">
                <a:solidFill>
                  <a:srgbClr val="292929"/>
                </a:solidFill>
                <a:latin typeface="Arial MT"/>
                <a:cs typeface="Arial MT"/>
              </a:rPr>
              <a:t>a</a:t>
            </a:r>
            <a:r>
              <a:rPr sz="2200" spc="10" dirty="0">
                <a:solidFill>
                  <a:srgbClr val="292929"/>
                </a:solidFill>
                <a:latin typeface="Arial MT"/>
                <a:cs typeface="Arial MT"/>
              </a:rPr>
              <a:t> </a:t>
            </a:r>
            <a:r>
              <a:rPr sz="2200" spc="-5" dirty="0">
                <a:solidFill>
                  <a:srgbClr val="292929"/>
                </a:solidFill>
                <a:latin typeface="Arial MT"/>
                <a:cs typeface="Arial MT"/>
              </a:rPr>
              <a:t>payload mass</a:t>
            </a:r>
            <a:r>
              <a:rPr sz="2200" spc="15" dirty="0">
                <a:solidFill>
                  <a:srgbClr val="292929"/>
                </a:solidFill>
                <a:latin typeface="Arial MT"/>
                <a:cs typeface="Arial MT"/>
              </a:rPr>
              <a:t> </a:t>
            </a:r>
            <a:r>
              <a:rPr sz="2200" spc="-5" dirty="0">
                <a:solidFill>
                  <a:srgbClr val="292929"/>
                </a:solidFill>
                <a:latin typeface="Arial MT"/>
                <a:cs typeface="Arial MT"/>
              </a:rPr>
              <a:t>of &gt;2000kg</a:t>
            </a:r>
            <a:endParaRPr sz="2200">
              <a:latin typeface="Arial MT"/>
              <a:cs typeface="Arial MT"/>
            </a:endParaRPr>
          </a:p>
        </p:txBody>
      </p:sp>
      <p:sp>
        <p:nvSpPr>
          <p:cNvPr id="4" name="object 4"/>
          <p:cNvSpPr txBox="1">
            <a:spLocks noGrp="1"/>
          </p:cNvSpPr>
          <p:nvPr>
            <p:ph type="title"/>
          </p:nvPr>
        </p:nvSpPr>
        <p:spPr>
          <a:xfrm>
            <a:off x="848969" y="473202"/>
            <a:ext cx="10081260" cy="543560"/>
          </a:xfrm>
          <a:prstGeom prst="rect">
            <a:avLst/>
          </a:prstGeom>
        </p:spPr>
        <p:txBody>
          <a:bodyPr vert="horz" wrap="square" lIns="0" tIns="12065" rIns="0" bIns="0" rtlCol="0">
            <a:spAutoFit/>
          </a:bodyPr>
          <a:lstStyle/>
          <a:p>
            <a:pPr marL="12700">
              <a:lnSpc>
                <a:spcPct val="100000"/>
              </a:lnSpc>
              <a:spcBef>
                <a:spcPts val="95"/>
              </a:spcBef>
            </a:pPr>
            <a:r>
              <a:rPr sz="3400" spc="-5" dirty="0"/>
              <a:t>Payload vs.</a:t>
            </a:r>
            <a:r>
              <a:rPr sz="3400" spc="5" dirty="0"/>
              <a:t> </a:t>
            </a:r>
            <a:r>
              <a:rPr sz="3400" spc="-10" dirty="0"/>
              <a:t>Launch</a:t>
            </a:r>
            <a:r>
              <a:rPr sz="3400" spc="10" dirty="0"/>
              <a:t> </a:t>
            </a:r>
            <a:r>
              <a:rPr sz="3400" spc="-5" dirty="0"/>
              <a:t>Outcome</a:t>
            </a:r>
            <a:r>
              <a:rPr sz="3400" spc="25" dirty="0"/>
              <a:t> </a:t>
            </a:r>
            <a:r>
              <a:rPr sz="3400" spc="-5" dirty="0"/>
              <a:t>scatter</a:t>
            </a:r>
            <a:r>
              <a:rPr sz="3400" spc="5" dirty="0"/>
              <a:t> </a:t>
            </a:r>
            <a:r>
              <a:rPr sz="3400" spc="-10" dirty="0"/>
              <a:t>plot</a:t>
            </a:r>
            <a:r>
              <a:rPr sz="3400" spc="5" dirty="0"/>
              <a:t> </a:t>
            </a:r>
            <a:r>
              <a:rPr sz="3400" spc="-5" dirty="0"/>
              <a:t>for</a:t>
            </a:r>
            <a:r>
              <a:rPr sz="3400" spc="10" dirty="0"/>
              <a:t> </a:t>
            </a:r>
            <a:r>
              <a:rPr sz="3400" spc="-5" dirty="0"/>
              <a:t>all</a:t>
            </a:r>
            <a:r>
              <a:rPr sz="3400" dirty="0"/>
              <a:t> sites</a:t>
            </a:r>
            <a:endParaRPr sz="3400"/>
          </a:p>
        </p:txBody>
      </p:sp>
      <p:pic>
        <p:nvPicPr>
          <p:cNvPr id="5" name="object 5"/>
          <p:cNvPicPr/>
          <p:nvPr/>
        </p:nvPicPr>
        <p:blipFill>
          <a:blip r:embed="rId2" cstate="print"/>
          <a:stretch>
            <a:fillRect/>
          </a:stretch>
        </p:blipFill>
        <p:spPr>
          <a:xfrm>
            <a:off x="204215" y="1434083"/>
            <a:ext cx="11745468" cy="3784091"/>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53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1925429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C98212-8604-EA7C-5432-D9C2C6B71AAB}"/>
              </a:ext>
            </a:extLst>
          </p:cNvPr>
          <p:cNvPicPr>
            <a:picLocks noChangeAspect="1"/>
          </p:cNvPicPr>
          <p:nvPr/>
        </p:nvPicPr>
        <p:blipFill>
          <a:blip r:embed="rId2"/>
          <a:stretch>
            <a:fillRect/>
          </a:stretch>
        </p:blipFill>
        <p:spPr>
          <a:xfrm>
            <a:off x="-528" y="0"/>
            <a:ext cx="12192528" cy="6858297"/>
          </a:xfrm>
          <a:prstGeom prst="rect">
            <a:avLst/>
          </a:prstGeom>
        </p:spPr>
      </p:pic>
    </p:spTree>
    <p:extLst>
      <p:ext uri="{BB962C8B-B14F-4D97-AF65-F5344CB8AC3E}">
        <p14:creationId xmlns:p14="http://schemas.microsoft.com/office/powerpoint/2010/main" val="1869756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55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44246"/>
            <a:ext cx="6505575" cy="589280"/>
          </a:xfrm>
          <a:prstGeom prst="rect">
            <a:avLst/>
          </a:prstGeom>
        </p:spPr>
        <p:txBody>
          <a:bodyPr vert="horz" wrap="square" lIns="0" tIns="12065" rIns="0" bIns="0" rtlCol="0">
            <a:spAutoFit/>
          </a:bodyPr>
          <a:lstStyle/>
          <a:p>
            <a:pPr marL="12700">
              <a:lnSpc>
                <a:spcPct val="100000"/>
              </a:lnSpc>
              <a:spcBef>
                <a:spcPts val="95"/>
              </a:spcBef>
            </a:pPr>
            <a:r>
              <a:rPr sz="3700" spc="-5" dirty="0"/>
              <a:t>Classification</a:t>
            </a:r>
            <a:r>
              <a:rPr sz="3700" spc="35" dirty="0"/>
              <a:t> </a:t>
            </a:r>
            <a:r>
              <a:rPr sz="3700" spc="-10" dirty="0"/>
              <a:t>Models</a:t>
            </a:r>
            <a:r>
              <a:rPr sz="3700" spc="15" dirty="0"/>
              <a:t> </a:t>
            </a:r>
            <a:r>
              <a:rPr sz="3700" spc="-5" dirty="0"/>
              <a:t>Accuracy</a:t>
            </a:r>
            <a:endParaRPr sz="3700"/>
          </a:p>
        </p:txBody>
      </p:sp>
      <p:pic>
        <p:nvPicPr>
          <p:cNvPr id="3" name="object 3"/>
          <p:cNvPicPr/>
          <p:nvPr/>
        </p:nvPicPr>
        <p:blipFill>
          <a:blip r:embed="rId2" cstate="print"/>
          <a:stretch>
            <a:fillRect/>
          </a:stretch>
        </p:blipFill>
        <p:spPr>
          <a:xfrm>
            <a:off x="861060" y="1385316"/>
            <a:ext cx="10789920" cy="4305300"/>
          </a:xfrm>
          <a:prstGeom prst="rect">
            <a:avLst/>
          </a:prstGeom>
        </p:spPr>
      </p:pic>
      <p:sp>
        <p:nvSpPr>
          <p:cNvPr id="4" name="object 4"/>
          <p:cNvSpPr txBox="1">
            <a:spLocks noGrp="1"/>
          </p:cNvSpPr>
          <p:nvPr>
            <p:ph type="sldNum" sz="quarter" idx="7"/>
          </p:nvPr>
        </p:nvSpPr>
        <p:spPr>
          <a:xfrm>
            <a:off x="11102975" y="6071478"/>
            <a:ext cx="302259" cy="297179"/>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rgbClr val="1C7CDB"/>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spcBef>
                <a:spcPts val="204"/>
              </a:spcBef>
            </a:pPr>
            <a:fld id="{81D60167-4931-47E6-BA6A-407CBD079E47}" type="slidenum">
              <a:rPr lang="en-US" spc="-5" smtClean="0"/>
              <a:pPr marL="38100">
                <a:spcBef>
                  <a:spcPts val="204"/>
                </a:spcBef>
              </a:pPr>
              <a:t>56</a:t>
            </a:fld>
            <a:endParaRPr spc="-5"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3250753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867281"/>
            <a:ext cx="10986770" cy="4059554"/>
          </a:xfrm>
          <a:prstGeom prst="rect">
            <a:avLst/>
          </a:prstGeom>
        </p:spPr>
        <p:txBody>
          <a:bodyPr vert="horz" wrap="square" lIns="0" tIns="13335" rIns="0" bIns="0" rtlCol="0">
            <a:spAutoFit/>
          </a:bodyPr>
          <a:lstStyle/>
          <a:p>
            <a:pPr marL="241300" marR="0" lvl="0" indent="-228600" algn="l" defTabSz="914400" rtl="0" eaLnBrk="1" fontAlgn="auto" latinLnBrk="0" hangingPunct="1">
              <a:lnSpc>
                <a:spcPts val="2280"/>
              </a:lnSpc>
              <a:spcBef>
                <a:spcPts val="105"/>
              </a:spcBef>
              <a:spcAft>
                <a:spcPts val="0"/>
              </a:spcAft>
              <a:buClrTx/>
              <a:buSzTx/>
              <a:buFontTx/>
              <a:buChar char="•"/>
              <a:tabLst>
                <a:tab pos="240665" algn="l"/>
                <a:tab pos="241300" algn="l"/>
              </a:tabLst>
              <a:defRPr/>
            </a:pPr>
            <a:r>
              <a:rPr kumimoji="0" sz="2000" b="0" i="0" u="none" strike="noStrike" kern="1200" cap="none" spc="-5" normalizeH="0" baseline="0" noProof="0" dirty="0">
                <a:ln>
                  <a:noFill/>
                </a:ln>
                <a:solidFill>
                  <a:srgbClr val="292929"/>
                </a:solidFill>
                <a:effectLst/>
                <a:uLnTx/>
                <a:uFillTx/>
                <a:latin typeface="Arial MT"/>
                <a:ea typeface="+mn-ea"/>
                <a:cs typeface="Arial MT"/>
              </a:rPr>
              <a:t>Different</a:t>
            </a:r>
            <a:r>
              <a:rPr kumimoji="0" sz="2000" b="0" i="0" u="none" strike="noStrike" kern="1200" cap="none" spc="-20"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launch</a:t>
            </a:r>
            <a:r>
              <a:rPr kumimoji="0" sz="2000" b="0" i="0" u="none" strike="noStrike" kern="1200" cap="none" spc="-1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sites</a:t>
            </a:r>
            <a:r>
              <a:rPr kumimoji="0" sz="2000" b="0" i="0" u="none" strike="noStrike" kern="1200" cap="none" spc="-2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have</a:t>
            </a:r>
            <a:r>
              <a:rPr kumimoji="0" sz="2000" b="0" i="0" u="none" strike="noStrike" kern="1200" cap="none" spc="-20"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different</a:t>
            </a:r>
            <a:r>
              <a:rPr kumimoji="0" sz="2000" b="0" i="0" u="none" strike="noStrike" kern="1200" cap="none" spc="-2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success</a:t>
            </a:r>
            <a:r>
              <a:rPr kumimoji="0" sz="2000" b="0" i="0" u="none" strike="noStrike" kern="1200" cap="none" spc="-4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rates.</a:t>
            </a:r>
            <a:r>
              <a:rPr kumimoji="0" sz="2000" b="0" i="0" u="none" strike="noStrike" kern="1200" cap="none" spc="-2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CCAFS LC-40,</a:t>
            </a:r>
            <a:r>
              <a:rPr kumimoji="0" sz="2000" b="0" i="0" u="none" strike="noStrike" kern="1200" cap="none" spc="-25"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has</a:t>
            </a:r>
            <a:r>
              <a:rPr kumimoji="0" sz="2000" b="0" i="0" u="none" strike="noStrike" kern="1200" cap="none" spc="0" normalizeH="0" baseline="0" noProof="0" dirty="0">
                <a:ln>
                  <a:noFill/>
                </a:ln>
                <a:solidFill>
                  <a:srgbClr val="292929"/>
                </a:solidFill>
                <a:effectLst/>
                <a:uLnTx/>
                <a:uFillTx/>
                <a:latin typeface="Arial MT"/>
                <a:ea typeface="+mn-ea"/>
                <a:cs typeface="Arial MT"/>
              </a:rPr>
              <a:t> a</a:t>
            </a:r>
            <a:r>
              <a:rPr kumimoji="0" sz="2000" b="0" i="0" u="none" strike="noStrike" kern="1200" cap="none" spc="-1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success</a:t>
            </a:r>
            <a:r>
              <a:rPr kumimoji="0" sz="2000" b="0" i="0" u="none" strike="noStrike" kern="1200" cap="none" spc="-4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rate</a:t>
            </a:r>
            <a:r>
              <a:rPr kumimoji="0" sz="2000" b="0" i="0" u="none" strike="noStrike" kern="1200" cap="none" spc="-20"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of 60 %,</a:t>
            </a:r>
            <a:endParaRPr kumimoji="0" sz="2000" b="0" i="0" u="none" strike="noStrike" kern="1200" cap="none" spc="0" normalizeH="0" baseline="0" noProof="0">
              <a:ln>
                <a:noFill/>
              </a:ln>
              <a:solidFill>
                <a:prstClr val="black"/>
              </a:solidFill>
              <a:effectLst/>
              <a:uLnTx/>
              <a:uFillTx/>
              <a:latin typeface="Arial MT"/>
              <a:ea typeface="+mn-ea"/>
              <a:cs typeface="Arial MT"/>
            </a:endParaRPr>
          </a:p>
          <a:p>
            <a:pPr marL="241300" marR="0" lvl="0" indent="0" algn="l" defTabSz="914400" rtl="0" eaLnBrk="1" fontAlgn="auto" latinLnBrk="0" hangingPunct="1">
              <a:lnSpc>
                <a:spcPts val="2280"/>
              </a:lnSpc>
              <a:spcBef>
                <a:spcPts val="0"/>
              </a:spcBef>
              <a:spcAft>
                <a:spcPts val="0"/>
              </a:spcAft>
              <a:buClrTx/>
              <a:buSzTx/>
              <a:buFontTx/>
              <a:buNone/>
              <a:tabLst/>
              <a:defRPr/>
            </a:pPr>
            <a:r>
              <a:rPr kumimoji="0" sz="2000" b="0" i="0" u="none" strike="noStrike" kern="1200" cap="none" spc="-5" normalizeH="0" baseline="0" noProof="0" dirty="0">
                <a:ln>
                  <a:noFill/>
                </a:ln>
                <a:solidFill>
                  <a:srgbClr val="292929"/>
                </a:solidFill>
                <a:effectLst/>
                <a:uLnTx/>
                <a:uFillTx/>
                <a:latin typeface="Arial MT"/>
                <a:ea typeface="+mn-ea"/>
                <a:cs typeface="Arial MT"/>
              </a:rPr>
              <a:t>while</a:t>
            </a:r>
            <a:r>
              <a:rPr kumimoji="0" sz="2000" b="0" i="0" u="none" strike="noStrike" kern="1200" cap="none" spc="0"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KSC</a:t>
            </a:r>
            <a:r>
              <a:rPr kumimoji="0" sz="2000" b="0" i="0" u="none" strike="noStrike" kern="1200" cap="none" spc="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LC-39A</a:t>
            </a:r>
            <a:r>
              <a:rPr kumimoji="0" sz="2000" b="0" i="0" u="none" strike="noStrike" kern="1200" cap="none" spc="-3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and</a:t>
            </a:r>
            <a:r>
              <a:rPr kumimoji="0" sz="2000" b="0" i="0" u="none" strike="noStrike" kern="1200" cap="none" spc="-1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VAFB SLC</a:t>
            </a:r>
            <a:r>
              <a:rPr kumimoji="0" sz="2000" b="0" i="0" u="none" strike="noStrike" kern="1200" cap="none" spc="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4E has</a:t>
            </a:r>
            <a:r>
              <a:rPr kumimoji="0" sz="2000" b="0" i="0" u="none" strike="noStrike" kern="1200" cap="none" spc="-1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a</a:t>
            </a:r>
            <a:r>
              <a:rPr kumimoji="0" sz="2000" b="0" i="0" u="none" strike="noStrike" kern="1200" cap="none" spc="-1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success</a:t>
            </a:r>
            <a:r>
              <a:rPr kumimoji="0" sz="2000" b="0" i="0" u="none" strike="noStrike" kern="1200" cap="none" spc="-4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rate</a:t>
            </a:r>
            <a:r>
              <a:rPr kumimoji="0" sz="2000" b="0" i="0" u="none" strike="noStrike" kern="1200" cap="none" spc="-2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of</a:t>
            </a:r>
            <a:r>
              <a:rPr kumimoji="0" sz="2000" b="0" i="0" u="none" strike="noStrike" kern="1200" cap="none" spc="-20" normalizeH="0" baseline="0" noProof="0" dirty="0">
                <a:ln>
                  <a:noFill/>
                </a:ln>
                <a:solidFill>
                  <a:srgbClr val="292929"/>
                </a:solidFill>
                <a:effectLst/>
                <a:uLnTx/>
                <a:uFillTx/>
                <a:latin typeface="Arial MT"/>
                <a:ea typeface="+mn-ea"/>
                <a:cs typeface="Arial MT"/>
              </a:rPr>
              <a:t> 77%.</a:t>
            </a:r>
            <a:endParaRPr kumimoji="0" sz="2000" b="0" i="0" u="none" strike="noStrike" kern="1200" cap="none" spc="0" normalizeH="0" baseline="0" noProof="0">
              <a:ln>
                <a:noFill/>
              </a:ln>
              <a:solidFill>
                <a:prstClr val="black"/>
              </a:solidFill>
              <a:effectLst/>
              <a:uLnTx/>
              <a:uFillTx/>
              <a:latin typeface="Arial MT"/>
              <a:ea typeface="+mn-ea"/>
              <a:cs typeface="Arial MT"/>
            </a:endParaRPr>
          </a:p>
          <a:p>
            <a:pPr marL="241300" marR="5080" lvl="0" indent="-228600" algn="l" defTabSz="914400" rtl="0" eaLnBrk="1" fontAlgn="auto" latinLnBrk="0" hangingPunct="1">
              <a:lnSpc>
                <a:spcPts val="2160"/>
              </a:lnSpc>
              <a:spcBef>
                <a:spcPts val="1425"/>
              </a:spcBef>
              <a:spcAft>
                <a:spcPts val="0"/>
              </a:spcAft>
              <a:buClrTx/>
              <a:buSzTx/>
              <a:buFontTx/>
              <a:buChar char="•"/>
              <a:tabLst>
                <a:tab pos="240665" algn="l"/>
                <a:tab pos="241300" algn="l"/>
              </a:tabLst>
              <a:defRPr/>
            </a:pPr>
            <a:r>
              <a:rPr kumimoji="0" sz="2000" b="0" i="0" u="none" strike="noStrike" kern="1200" cap="none" spc="0" normalizeH="0" baseline="0" noProof="0" dirty="0">
                <a:ln>
                  <a:noFill/>
                </a:ln>
                <a:solidFill>
                  <a:srgbClr val="292929"/>
                </a:solidFill>
                <a:effectLst/>
                <a:uLnTx/>
                <a:uFillTx/>
                <a:latin typeface="Arial MT"/>
                <a:ea typeface="+mn-ea"/>
                <a:cs typeface="Arial MT"/>
              </a:rPr>
              <a:t>We can deduce </a:t>
            </a:r>
            <a:r>
              <a:rPr kumimoji="0" sz="2000" b="0" i="0" u="none" strike="noStrike" kern="1200" cap="none" spc="-5" normalizeH="0" baseline="0" noProof="0" dirty="0">
                <a:ln>
                  <a:noFill/>
                </a:ln>
                <a:solidFill>
                  <a:srgbClr val="292929"/>
                </a:solidFill>
                <a:effectLst/>
                <a:uLnTx/>
                <a:uFillTx/>
                <a:latin typeface="Arial MT"/>
                <a:ea typeface="+mn-ea"/>
                <a:cs typeface="Arial MT"/>
              </a:rPr>
              <a:t>that, as </a:t>
            </a:r>
            <a:r>
              <a:rPr kumimoji="0" sz="2000" b="0" i="0" u="none" strike="noStrike" kern="1200" cap="none" spc="0" normalizeH="0" baseline="0" noProof="0" dirty="0">
                <a:ln>
                  <a:noFill/>
                </a:ln>
                <a:solidFill>
                  <a:srgbClr val="292929"/>
                </a:solidFill>
                <a:effectLst/>
                <a:uLnTx/>
                <a:uFillTx/>
                <a:latin typeface="Arial MT"/>
                <a:ea typeface="+mn-ea"/>
                <a:cs typeface="Arial MT"/>
              </a:rPr>
              <a:t>the </a:t>
            </a:r>
            <a:r>
              <a:rPr kumimoji="0" sz="2000" b="0" i="0" u="none" strike="noStrike" kern="1200" cap="none" spc="-5" normalizeH="0" baseline="0" noProof="0" dirty="0">
                <a:ln>
                  <a:noFill/>
                </a:ln>
                <a:solidFill>
                  <a:srgbClr val="292929"/>
                </a:solidFill>
                <a:effectLst/>
                <a:uLnTx/>
                <a:uFillTx/>
                <a:latin typeface="Arial MT"/>
                <a:ea typeface="+mn-ea"/>
                <a:cs typeface="Arial MT"/>
              </a:rPr>
              <a:t>flight number </a:t>
            </a:r>
            <a:r>
              <a:rPr kumimoji="0" sz="2000" b="0" i="0" u="none" strike="noStrike" kern="1200" cap="none" spc="0" normalizeH="0" baseline="0" noProof="0" dirty="0">
                <a:ln>
                  <a:noFill/>
                </a:ln>
                <a:solidFill>
                  <a:srgbClr val="292929"/>
                </a:solidFill>
                <a:effectLst/>
                <a:uLnTx/>
                <a:uFillTx/>
                <a:latin typeface="Arial MT"/>
                <a:ea typeface="+mn-ea"/>
                <a:cs typeface="Arial MT"/>
              </a:rPr>
              <a:t>increases </a:t>
            </a:r>
            <a:r>
              <a:rPr kumimoji="0" sz="2000" b="0" i="0" u="none" strike="noStrike" kern="1200" cap="none" spc="-5" normalizeH="0" baseline="0" noProof="0" dirty="0">
                <a:ln>
                  <a:noFill/>
                </a:ln>
                <a:solidFill>
                  <a:srgbClr val="292929"/>
                </a:solidFill>
                <a:effectLst/>
                <a:uLnTx/>
                <a:uFillTx/>
                <a:latin typeface="Arial MT"/>
                <a:ea typeface="+mn-ea"/>
                <a:cs typeface="Arial MT"/>
              </a:rPr>
              <a:t>in each of </a:t>
            </a:r>
            <a:r>
              <a:rPr kumimoji="0" sz="2000" b="0" i="0" u="none" strike="noStrike" kern="1200" cap="none" spc="0" normalizeH="0" baseline="0" noProof="0" dirty="0">
                <a:ln>
                  <a:noFill/>
                </a:ln>
                <a:solidFill>
                  <a:srgbClr val="292929"/>
                </a:solidFill>
                <a:effectLst/>
                <a:uLnTx/>
                <a:uFillTx/>
                <a:latin typeface="Arial MT"/>
                <a:ea typeface="+mn-ea"/>
                <a:cs typeface="Arial MT"/>
              </a:rPr>
              <a:t>the 3 </a:t>
            </a:r>
            <a:r>
              <a:rPr kumimoji="0" sz="2000" b="0" i="0" u="none" strike="noStrike" kern="1200" cap="none" spc="-5" normalizeH="0" baseline="0" noProof="0" dirty="0">
                <a:ln>
                  <a:noFill/>
                </a:ln>
                <a:solidFill>
                  <a:srgbClr val="292929"/>
                </a:solidFill>
                <a:effectLst/>
                <a:uLnTx/>
                <a:uFillTx/>
                <a:latin typeface="Arial MT"/>
                <a:ea typeface="+mn-ea"/>
                <a:cs typeface="Arial MT"/>
              </a:rPr>
              <a:t>launcg </a:t>
            </a:r>
            <a:r>
              <a:rPr kumimoji="0" sz="2000" b="0" i="0" u="none" strike="noStrike" kern="1200" cap="none" spc="0" normalizeH="0" baseline="0" noProof="0" dirty="0">
                <a:ln>
                  <a:noFill/>
                </a:ln>
                <a:solidFill>
                  <a:srgbClr val="292929"/>
                </a:solidFill>
                <a:effectLst/>
                <a:uLnTx/>
                <a:uFillTx/>
                <a:latin typeface="Arial MT"/>
                <a:ea typeface="+mn-ea"/>
                <a:cs typeface="Arial MT"/>
              </a:rPr>
              <a:t>sites, so </a:t>
            </a:r>
            <a:r>
              <a:rPr kumimoji="0" sz="2000" b="0" i="0" u="none" strike="noStrike" kern="1200" cap="none" spc="-5" normalizeH="0" baseline="0" noProof="0" dirty="0">
                <a:ln>
                  <a:noFill/>
                </a:ln>
                <a:solidFill>
                  <a:srgbClr val="292929"/>
                </a:solidFill>
                <a:effectLst/>
                <a:uLnTx/>
                <a:uFillTx/>
                <a:latin typeface="Arial MT"/>
                <a:ea typeface="+mn-ea"/>
                <a:cs typeface="Arial MT"/>
              </a:rPr>
              <a:t>does </a:t>
            </a:r>
            <a:r>
              <a:rPr kumimoji="0" sz="2000" b="0" i="0" u="none" strike="noStrike" kern="1200" cap="none" spc="0" normalizeH="0" baseline="0" noProof="0" dirty="0">
                <a:ln>
                  <a:noFill/>
                </a:ln>
                <a:solidFill>
                  <a:srgbClr val="292929"/>
                </a:solidFill>
                <a:effectLst/>
                <a:uLnTx/>
                <a:uFillTx/>
                <a:latin typeface="Arial MT"/>
                <a:ea typeface="+mn-ea"/>
                <a:cs typeface="Arial MT"/>
              </a:rPr>
              <a:t>the </a:t>
            </a:r>
            <a:r>
              <a:rPr kumimoji="0" sz="2000" b="0" i="0" u="none" strike="noStrike" kern="1200" cap="none" spc="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success rate. For instance, the success rate for the VAFB SLC </a:t>
            </a:r>
            <a:r>
              <a:rPr kumimoji="0" sz="2000" b="0" i="0" u="none" strike="noStrike" kern="1200" cap="none" spc="-5" normalizeH="0" baseline="0" noProof="0" dirty="0">
                <a:ln>
                  <a:noFill/>
                </a:ln>
                <a:solidFill>
                  <a:srgbClr val="292929"/>
                </a:solidFill>
                <a:effectLst/>
                <a:uLnTx/>
                <a:uFillTx/>
                <a:latin typeface="Arial MT"/>
                <a:ea typeface="+mn-ea"/>
                <a:cs typeface="Arial MT"/>
              </a:rPr>
              <a:t>4E launch </a:t>
            </a:r>
            <a:r>
              <a:rPr kumimoji="0" sz="2000" b="0" i="0" u="none" strike="noStrike" kern="1200" cap="none" spc="0" normalizeH="0" baseline="0" noProof="0" dirty="0">
                <a:ln>
                  <a:noFill/>
                </a:ln>
                <a:solidFill>
                  <a:srgbClr val="292929"/>
                </a:solidFill>
                <a:effectLst/>
                <a:uLnTx/>
                <a:uFillTx/>
                <a:latin typeface="Arial MT"/>
                <a:ea typeface="+mn-ea"/>
                <a:cs typeface="Arial MT"/>
              </a:rPr>
              <a:t>site </a:t>
            </a:r>
            <a:r>
              <a:rPr kumimoji="0" sz="2000" b="0" i="0" u="none" strike="noStrike" kern="1200" cap="none" spc="-5" normalizeH="0" baseline="0" noProof="0" dirty="0">
                <a:ln>
                  <a:noFill/>
                </a:ln>
                <a:solidFill>
                  <a:srgbClr val="292929"/>
                </a:solidFill>
                <a:effectLst/>
                <a:uLnTx/>
                <a:uFillTx/>
                <a:latin typeface="Arial MT"/>
                <a:ea typeface="+mn-ea"/>
                <a:cs typeface="Arial MT"/>
              </a:rPr>
              <a:t>is 100% after </a:t>
            </a:r>
            <a:r>
              <a:rPr kumimoji="0" sz="2000" b="0" i="0" u="none" strike="noStrike" kern="1200" cap="none" spc="0" normalizeH="0" baseline="0" noProof="0" dirty="0">
                <a:ln>
                  <a:noFill/>
                </a:ln>
                <a:solidFill>
                  <a:srgbClr val="292929"/>
                </a:solidFill>
                <a:effectLst/>
                <a:uLnTx/>
                <a:uFillTx/>
                <a:latin typeface="Arial MT"/>
                <a:ea typeface="+mn-ea"/>
                <a:cs typeface="Arial MT"/>
              </a:rPr>
              <a:t>the </a:t>
            </a:r>
            <a:r>
              <a:rPr kumimoji="0" sz="2000" b="0" i="0" u="none" strike="noStrike" kern="1200" cap="none" spc="-54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Flight </a:t>
            </a:r>
            <a:r>
              <a:rPr kumimoji="0" sz="2000" b="0" i="0" u="none" strike="noStrike" kern="1200" cap="none" spc="-5" normalizeH="0" baseline="0" noProof="0" dirty="0">
                <a:ln>
                  <a:noFill/>
                </a:ln>
                <a:solidFill>
                  <a:srgbClr val="292929"/>
                </a:solidFill>
                <a:effectLst/>
                <a:uLnTx/>
                <a:uFillTx/>
                <a:latin typeface="Arial MT"/>
                <a:ea typeface="+mn-ea"/>
                <a:cs typeface="Arial MT"/>
              </a:rPr>
              <a:t>number 50. Both KSC </a:t>
            </a:r>
            <a:r>
              <a:rPr kumimoji="0" sz="2000" b="0" i="0" u="none" strike="noStrike" kern="1200" cap="none" spc="0" normalizeH="0" baseline="0" noProof="0" dirty="0">
                <a:ln>
                  <a:noFill/>
                </a:ln>
                <a:solidFill>
                  <a:srgbClr val="292929"/>
                </a:solidFill>
                <a:effectLst/>
                <a:uLnTx/>
                <a:uFillTx/>
                <a:latin typeface="Arial MT"/>
                <a:ea typeface="+mn-ea"/>
                <a:cs typeface="Arial MT"/>
              </a:rPr>
              <a:t>LC </a:t>
            </a:r>
            <a:r>
              <a:rPr kumimoji="0" sz="2000" b="0" i="0" u="none" strike="noStrike" kern="1200" cap="none" spc="-5" normalizeH="0" baseline="0" noProof="0" dirty="0">
                <a:ln>
                  <a:noFill/>
                </a:ln>
                <a:solidFill>
                  <a:srgbClr val="292929"/>
                </a:solidFill>
                <a:effectLst/>
                <a:uLnTx/>
                <a:uFillTx/>
                <a:latin typeface="Arial MT"/>
                <a:ea typeface="+mn-ea"/>
                <a:cs typeface="Arial MT"/>
              </a:rPr>
              <a:t>39A and </a:t>
            </a:r>
            <a:r>
              <a:rPr kumimoji="0" sz="2000" b="0" i="0" u="none" strike="noStrike" kern="1200" cap="none" spc="0" normalizeH="0" baseline="0" noProof="0" dirty="0">
                <a:ln>
                  <a:noFill/>
                </a:ln>
                <a:solidFill>
                  <a:srgbClr val="292929"/>
                </a:solidFill>
                <a:effectLst/>
                <a:uLnTx/>
                <a:uFillTx/>
                <a:latin typeface="Arial MT"/>
                <a:ea typeface="+mn-ea"/>
                <a:cs typeface="Arial MT"/>
              </a:rPr>
              <a:t>CCAFS </a:t>
            </a:r>
            <a:r>
              <a:rPr kumimoji="0" sz="2000" b="0" i="0" u="none" strike="noStrike" kern="1200" cap="none" spc="-5" normalizeH="0" baseline="0" noProof="0" dirty="0">
                <a:ln>
                  <a:noFill/>
                </a:ln>
                <a:solidFill>
                  <a:srgbClr val="292929"/>
                </a:solidFill>
                <a:effectLst/>
                <a:uLnTx/>
                <a:uFillTx/>
                <a:latin typeface="Arial MT"/>
                <a:ea typeface="+mn-ea"/>
                <a:cs typeface="Arial MT"/>
              </a:rPr>
              <a:t>SLC 40 </a:t>
            </a:r>
            <a:r>
              <a:rPr kumimoji="0" sz="2000" b="0" i="0" u="none" strike="noStrike" kern="1200" cap="none" spc="0" normalizeH="0" baseline="0" noProof="0" dirty="0">
                <a:ln>
                  <a:noFill/>
                </a:ln>
                <a:solidFill>
                  <a:srgbClr val="292929"/>
                </a:solidFill>
                <a:effectLst/>
                <a:uLnTx/>
                <a:uFillTx/>
                <a:latin typeface="Arial MT"/>
                <a:ea typeface="+mn-ea"/>
                <a:cs typeface="Arial MT"/>
              </a:rPr>
              <a:t>have a </a:t>
            </a:r>
            <a:r>
              <a:rPr kumimoji="0" sz="2000" b="0" i="0" u="none" strike="noStrike" kern="1200" cap="none" spc="-5" normalizeH="0" baseline="0" noProof="0" dirty="0">
                <a:ln>
                  <a:noFill/>
                </a:ln>
                <a:solidFill>
                  <a:srgbClr val="292929"/>
                </a:solidFill>
                <a:effectLst/>
                <a:uLnTx/>
                <a:uFillTx/>
                <a:latin typeface="Arial MT"/>
                <a:ea typeface="+mn-ea"/>
                <a:cs typeface="Arial MT"/>
              </a:rPr>
              <a:t>100% </a:t>
            </a:r>
            <a:r>
              <a:rPr kumimoji="0" sz="2000" b="0" i="0" u="none" strike="noStrike" kern="1200" cap="none" spc="0" normalizeH="0" baseline="0" noProof="0" dirty="0">
                <a:ln>
                  <a:noFill/>
                </a:ln>
                <a:solidFill>
                  <a:srgbClr val="292929"/>
                </a:solidFill>
                <a:effectLst/>
                <a:uLnTx/>
                <a:uFillTx/>
                <a:latin typeface="Arial MT"/>
                <a:ea typeface="+mn-ea"/>
                <a:cs typeface="Arial MT"/>
              </a:rPr>
              <a:t>success rates </a:t>
            </a:r>
            <a:r>
              <a:rPr kumimoji="0" sz="2000" b="0" i="0" u="none" strike="noStrike" kern="1200" cap="none" spc="-5" normalizeH="0" baseline="0" noProof="0" dirty="0">
                <a:ln>
                  <a:noFill/>
                </a:ln>
                <a:solidFill>
                  <a:srgbClr val="292929"/>
                </a:solidFill>
                <a:effectLst/>
                <a:uLnTx/>
                <a:uFillTx/>
                <a:latin typeface="Arial MT"/>
                <a:ea typeface="+mn-ea"/>
                <a:cs typeface="Arial MT"/>
              </a:rPr>
              <a:t>after 80th </a:t>
            </a:r>
            <a:r>
              <a:rPr kumimoji="0" sz="2000" b="0" i="0" u="none" strike="noStrike" kern="1200" cap="none" spc="-545"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flight</a:t>
            </a:r>
            <a:endParaRPr kumimoji="0" sz="2000" b="0" i="0" u="none" strike="noStrike" kern="1200" cap="none" spc="0" normalizeH="0" baseline="0" noProof="0">
              <a:ln>
                <a:noFill/>
              </a:ln>
              <a:solidFill>
                <a:prstClr val="black"/>
              </a:solidFill>
              <a:effectLst/>
              <a:uLnTx/>
              <a:uFillTx/>
              <a:latin typeface="Arial MT"/>
              <a:ea typeface="+mn-ea"/>
              <a:cs typeface="Arial MT"/>
            </a:endParaRPr>
          </a:p>
          <a:p>
            <a:pPr marL="241300" marR="0" lvl="0" indent="-228600" algn="l" defTabSz="914400" rtl="0" eaLnBrk="1" fontAlgn="auto" latinLnBrk="0" hangingPunct="1">
              <a:lnSpc>
                <a:spcPts val="2280"/>
              </a:lnSpc>
              <a:spcBef>
                <a:spcPts val="1130"/>
              </a:spcBef>
              <a:spcAft>
                <a:spcPts val="0"/>
              </a:spcAft>
              <a:buClrTx/>
              <a:buSzTx/>
              <a:buFontTx/>
              <a:buChar char="•"/>
              <a:tabLst>
                <a:tab pos="240665" algn="l"/>
                <a:tab pos="241300" algn="l"/>
              </a:tabLst>
              <a:defRPr/>
            </a:pPr>
            <a:r>
              <a:rPr kumimoji="0" sz="2000" b="0" i="0" u="none" strike="noStrike" kern="1200" cap="none" spc="-5" normalizeH="0" baseline="0" noProof="0" dirty="0">
                <a:ln>
                  <a:noFill/>
                </a:ln>
                <a:solidFill>
                  <a:srgbClr val="292929"/>
                </a:solidFill>
                <a:effectLst/>
                <a:uLnTx/>
                <a:uFillTx/>
                <a:latin typeface="Arial MT"/>
                <a:ea typeface="+mn-ea"/>
                <a:cs typeface="Arial MT"/>
              </a:rPr>
              <a:t>If</a:t>
            </a:r>
            <a:r>
              <a:rPr kumimoji="0" sz="2000" b="0" i="0" u="none" strike="noStrike" kern="1200" cap="none" spc="-2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you</a:t>
            </a:r>
            <a:r>
              <a:rPr kumimoji="0" sz="2000" b="0" i="0" u="none" strike="noStrike" kern="1200" cap="none" spc="-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observe</a:t>
            </a:r>
            <a:r>
              <a:rPr kumimoji="0" sz="2000" b="0" i="0" u="none" strike="noStrike" kern="1200" cap="none" spc="-40"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Payload</a:t>
            </a:r>
            <a:r>
              <a:rPr kumimoji="0" sz="2000" b="0" i="0" u="none" strike="noStrike" kern="1200" cap="none" spc="-10"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Vs.</a:t>
            </a:r>
            <a:r>
              <a:rPr kumimoji="0" sz="2000" b="0" i="0" u="none" strike="noStrike" kern="1200" cap="none" spc="-1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Launch</a:t>
            </a:r>
            <a:r>
              <a:rPr kumimoji="0" sz="2000" b="0" i="0" u="none" strike="noStrike" kern="1200" cap="none" spc="-25"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Site</a:t>
            </a:r>
            <a:r>
              <a:rPr kumimoji="0" sz="2000" b="0" i="0" u="none" strike="noStrike" kern="1200" cap="none" spc="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scatter</a:t>
            </a:r>
            <a:r>
              <a:rPr kumimoji="0" sz="2000" b="0" i="0" u="none" strike="noStrike" kern="1200" cap="none" spc="-40"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point</a:t>
            </a:r>
            <a:r>
              <a:rPr kumimoji="0" sz="2000" b="0" i="0" u="none" strike="noStrike" kern="1200" cap="none" spc="-2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chart</a:t>
            </a:r>
            <a:r>
              <a:rPr kumimoji="0" sz="2000" b="0" i="0" u="none" strike="noStrike" kern="1200" cap="none" spc="-3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you</a:t>
            </a:r>
            <a:r>
              <a:rPr kumimoji="0" sz="2000" b="0" i="0" u="none" strike="noStrike" kern="1200" cap="none" spc="-20"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will</a:t>
            </a:r>
            <a:r>
              <a:rPr kumimoji="0" sz="2000" b="0" i="0" u="none" strike="noStrike" kern="1200" cap="none" spc="20"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find</a:t>
            </a:r>
            <a:r>
              <a:rPr kumimoji="0" sz="2000" b="0" i="0" u="none" strike="noStrike" kern="1200" cap="none" spc="-1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for</a:t>
            </a:r>
            <a:r>
              <a:rPr kumimoji="0" sz="2000" b="0" i="0" u="none" strike="noStrike" kern="1200" cap="none" spc="-1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the</a:t>
            </a:r>
            <a:r>
              <a:rPr kumimoji="0" sz="2000" b="0" i="0" u="none" strike="noStrike" kern="1200" cap="none" spc="-1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VAFB-SLC</a:t>
            </a:r>
            <a:endParaRPr kumimoji="0" sz="2000" b="0" i="0" u="none" strike="noStrike" kern="1200" cap="none" spc="0" normalizeH="0" baseline="0" noProof="0">
              <a:ln>
                <a:noFill/>
              </a:ln>
              <a:solidFill>
                <a:prstClr val="black"/>
              </a:solidFill>
              <a:effectLst/>
              <a:uLnTx/>
              <a:uFillTx/>
              <a:latin typeface="Arial MT"/>
              <a:ea typeface="+mn-ea"/>
              <a:cs typeface="Arial MT"/>
            </a:endParaRPr>
          </a:p>
          <a:p>
            <a:pPr marL="241300" marR="0" lvl="0" indent="0" algn="l" defTabSz="914400" rtl="0" eaLnBrk="1" fontAlgn="auto" latinLnBrk="0" hangingPunct="1">
              <a:lnSpc>
                <a:spcPts val="2280"/>
              </a:lnSpc>
              <a:spcBef>
                <a:spcPts val="0"/>
              </a:spcBef>
              <a:spcAft>
                <a:spcPts val="0"/>
              </a:spcAft>
              <a:buClrTx/>
              <a:buSzTx/>
              <a:buFontTx/>
              <a:buNone/>
              <a:tabLst/>
              <a:defRPr/>
            </a:pPr>
            <a:r>
              <a:rPr kumimoji="0" sz="2000" b="0" i="0" u="none" strike="noStrike" kern="1200" cap="none" spc="-5" normalizeH="0" baseline="0" noProof="0" dirty="0">
                <a:ln>
                  <a:noFill/>
                </a:ln>
                <a:solidFill>
                  <a:srgbClr val="292929"/>
                </a:solidFill>
                <a:effectLst/>
                <a:uLnTx/>
                <a:uFillTx/>
                <a:latin typeface="Arial MT"/>
                <a:ea typeface="+mn-ea"/>
                <a:cs typeface="Arial MT"/>
              </a:rPr>
              <a:t>launchsite</a:t>
            </a:r>
            <a:r>
              <a:rPr kumimoji="0" sz="2000" b="0" i="0" u="none" strike="noStrike" kern="1200" cap="none" spc="-3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there</a:t>
            </a:r>
            <a:r>
              <a:rPr kumimoji="0" sz="2000" b="0" i="0" u="none" strike="noStrike" kern="1200" cap="none" spc="-1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are</a:t>
            </a:r>
            <a:r>
              <a:rPr kumimoji="0" sz="2000" b="0" i="0" u="none" strike="noStrike" kern="1200" cap="none" spc="-20"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no</a:t>
            </a:r>
            <a:r>
              <a:rPr kumimoji="0" sz="2000" b="0" i="0" u="none" strike="noStrike" kern="1200" cap="none" spc="1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rockets</a:t>
            </a:r>
            <a:r>
              <a:rPr kumimoji="0" sz="2000" b="0" i="0" u="none" strike="noStrike" kern="1200" cap="none" spc="-50"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launched</a:t>
            </a:r>
            <a:r>
              <a:rPr kumimoji="0" sz="2000" b="0" i="0" u="none" strike="noStrike" kern="1200" cap="none" spc="-1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for</a:t>
            </a:r>
            <a:r>
              <a:rPr kumimoji="0" sz="2000" b="0" i="0" u="none" strike="noStrike" kern="1200" cap="none" spc="-2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heavypayload</a:t>
            </a:r>
            <a:r>
              <a:rPr kumimoji="0" sz="2000" b="0" i="0" u="none" strike="noStrike" kern="1200" cap="none" spc="-40"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mass(greater</a:t>
            </a:r>
            <a:r>
              <a:rPr kumimoji="0" sz="2000" b="0" i="0" u="none" strike="noStrike" kern="1200" cap="none" spc="-4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than</a:t>
            </a:r>
            <a:r>
              <a:rPr kumimoji="0" sz="2000" b="0" i="0" u="none" strike="noStrike" kern="1200" cap="none" spc="-5" normalizeH="0" baseline="0" noProof="0" dirty="0">
                <a:ln>
                  <a:noFill/>
                </a:ln>
                <a:solidFill>
                  <a:srgbClr val="292929"/>
                </a:solidFill>
                <a:effectLst/>
                <a:uLnTx/>
                <a:uFillTx/>
                <a:latin typeface="Arial MT"/>
                <a:ea typeface="+mn-ea"/>
                <a:cs typeface="Arial MT"/>
              </a:rPr>
              <a:t> 10000).</a:t>
            </a:r>
            <a:endParaRPr kumimoji="0" sz="2000" b="0" i="0" u="none" strike="noStrike" kern="1200" cap="none" spc="0" normalizeH="0" baseline="0" noProof="0">
              <a:ln>
                <a:noFill/>
              </a:ln>
              <a:solidFill>
                <a:prstClr val="black"/>
              </a:solidFill>
              <a:effectLst/>
              <a:uLnTx/>
              <a:uFillTx/>
              <a:latin typeface="Arial MT"/>
              <a:ea typeface="+mn-ea"/>
              <a:cs typeface="Arial MT"/>
            </a:endParaRPr>
          </a:p>
          <a:p>
            <a:pPr marL="241300" marR="81280" lvl="0" indent="-228600" algn="l" defTabSz="914400" rtl="0" eaLnBrk="1" fontAlgn="auto" latinLnBrk="0" hangingPunct="1">
              <a:lnSpc>
                <a:spcPts val="2160"/>
              </a:lnSpc>
              <a:spcBef>
                <a:spcPts val="1435"/>
              </a:spcBef>
              <a:spcAft>
                <a:spcPts val="0"/>
              </a:spcAft>
              <a:buClrTx/>
              <a:buSzTx/>
              <a:buFontTx/>
              <a:buChar char="•"/>
              <a:tabLst>
                <a:tab pos="240665" algn="l"/>
                <a:tab pos="241300" algn="l"/>
              </a:tabLst>
              <a:defRPr/>
            </a:pPr>
            <a:r>
              <a:rPr kumimoji="0" sz="2000" b="0" i="0" u="none" strike="noStrike" kern="1200" cap="none" spc="0" normalizeH="0" baseline="0" noProof="0" dirty="0">
                <a:ln>
                  <a:noFill/>
                </a:ln>
                <a:solidFill>
                  <a:srgbClr val="292929"/>
                </a:solidFill>
                <a:effectLst/>
                <a:uLnTx/>
                <a:uFillTx/>
                <a:latin typeface="Arial MT"/>
                <a:ea typeface="+mn-ea"/>
                <a:cs typeface="Arial MT"/>
              </a:rPr>
              <a:t>Orbits </a:t>
            </a:r>
            <a:r>
              <a:rPr kumimoji="0" sz="2000" b="0" i="0" u="none" strike="noStrike" kern="1200" cap="none" spc="-5" normalizeH="0" baseline="0" noProof="0" dirty="0">
                <a:ln>
                  <a:noFill/>
                </a:ln>
                <a:solidFill>
                  <a:srgbClr val="292929"/>
                </a:solidFill>
                <a:effectLst/>
                <a:uLnTx/>
                <a:uFillTx/>
                <a:latin typeface="Arial MT"/>
                <a:ea typeface="+mn-ea"/>
                <a:cs typeface="Arial MT"/>
              </a:rPr>
              <a:t>ES-L1, </a:t>
            </a:r>
            <a:r>
              <a:rPr kumimoji="0" sz="2000" b="0" i="0" u="none" strike="noStrike" kern="1200" cap="none" spc="0" normalizeH="0" baseline="0" noProof="0" dirty="0">
                <a:ln>
                  <a:noFill/>
                </a:ln>
                <a:solidFill>
                  <a:srgbClr val="292929"/>
                </a:solidFill>
                <a:effectLst/>
                <a:uLnTx/>
                <a:uFillTx/>
                <a:latin typeface="Arial MT"/>
                <a:ea typeface="+mn-ea"/>
                <a:cs typeface="Arial MT"/>
              </a:rPr>
              <a:t>GEO, </a:t>
            </a:r>
            <a:r>
              <a:rPr kumimoji="0" sz="2000" b="0" i="0" u="none" strike="noStrike" kern="1200" cap="none" spc="-5" normalizeH="0" baseline="0" noProof="0" dirty="0">
                <a:ln>
                  <a:noFill/>
                </a:ln>
                <a:solidFill>
                  <a:srgbClr val="292929"/>
                </a:solidFill>
                <a:effectLst/>
                <a:uLnTx/>
                <a:uFillTx/>
                <a:latin typeface="Arial MT"/>
                <a:ea typeface="+mn-ea"/>
                <a:cs typeface="Arial MT"/>
              </a:rPr>
              <a:t>HEO </a:t>
            </a:r>
            <a:r>
              <a:rPr kumimoji="0" sz="2000" b="0" i="0" u="none" strike="noStrike" kern="1200" cap="none" spc="0" normalizeH="0" baseline="0" noProof="0" dirty="0">
                <a:ln>
                  <a:noFill/>
                </a:ln>
                <a:solidFill>
                  <a:srgbClr val="292929"/>
                </a:solidFill>
                <a:effectLst/>
                <a:uLnTx/>
                <a:uFillTx/>
                <a:latin typeface="Arial MT"/>
                <a:ea typeface="+mn-ea"/>
                <a:cs typeface="Arial MT"/>
              </a:rPr>
              <a:t>&amp; </a:t>
            </a:r>
            <a:r>
              <a:rPr kumimoji="0" sz="2000" b="0" i="0" u="none" strike="noStrike" kern="1200" cap="none" spc="-5" normalizeH="0" baseline="0" noProof="0" dirty="0">
                <a:ln>
                  <a:noFill/>
                </a:ln>
                <a:solidFill>
                  <a:srgbClr val="292929"/>
                </a:solidFill>
                <a:effectLst/>
                <a:uLnTx/>
                <a:uFillTx/>
                <a:latin typeface="Arial MT"/>
                <a:ea typeface="+mn-ea"/>
                <a:cs typeface="Arial MT"/>
              </a:rPr>
              <a:t>SSO </a:t>
            </a:r>
            <a:r>
              <a:rPr kumimoji="0" sz="2000" b="0" i="0" u="none" strike="noStrike" kern="1200" cap="none" spc="0" normalizeH="0" baseline="0" noProof="0" dirty="0">
                <a:ln>
                  <a:noFill/>
                </a:ln>
                <a:solidFill>
                  <a:srgbClr val="292929"/>
                </a:solidFill>
                <a:effectLst/>
                <a:uLnTx/>
                <a:uFillTx/>
                <a:latin typeface="Arial MT"/>
                <a:ea typeface="+mn-ea"/>
                <a:cs typeface="Arial MT"/>
              </a:rPr>
              <a:t>have the </a:t>
            </a:r>
            <a:r>
              <a:rPr kumimoji="0" sz="2000" b="0" i="0" u="none" strike="noStrike" kern="1200" cap="none" spc="-5" normalizeH="0" baseline="0" noProof="0" dirty="0">
                <a:ln>
                  <a:noFill/>
                </a:ln>
                <a:solidFill>
                  <a:srgbClr val="292929"/>
                </a:solidFill>
                <a:effectLst/>
                <a:uLnTx/>
                <a:uFillTx/>
                <a:latin typeface="Arial MT"/>
                <a:ea typeface="+mn-ea"/>
                <a:cs typeface="Arial MT"/>
              </a:rPr>
              <a:t>highest </a:t>
            </a:r>
            <a:r>
              <a:rPr kumimoji="0" sz="2000" b="0" i="0" u="none" strike="noStrike" kern="1200" cap="none" spc="0" normalizeH="0" baseline="0" noProof="0" dirty="0">
                <a:ln>
                  <a:noFill/>
                </a:ln>
                <a:solidFill>
                  <a:srgbClr val="292929"/>
                </a:solidFill>
                <a:effectLst/>
                <a:uLnTx/>
                <a:uFillTx/>
                <a:latin typeface="Arial MT"/>
                <a:ea typeface="+mn-ea"/>
                <a:cs typeface="Arial MT"/>
              </a:rPr>
              <a:t>success rates </a:t>
            </a:r>
            <a:r>
              <a:rPr kumimoji="0" sz="2000" b="0" i="0" u="none" strike="noStrike" kern="1200" cap="none" spc="-5" normalizeH="0" baseline="0" noProof="0" dirty="0">
                <a:ln>
                  <a:noFill/>
                </a:ln>
                <a:solidFill>
                  <a:srgbClr val="292929"/>
                </a:solidFill>
                <a:effectLst/>
                <a:uLnTx/>
                <a:uFillTx/>
                <a:latin typeface="Arial MT"/>
                <a:ea typeface="+mn-ea"/>
                <a:cs typeface="Arial MT"/>
              </a:rPr>
              <a:t>at 100%, with SO orbit having </a:t>
            </a:r>
            <a:r>
              <a:rPr kumimoji="0" sz="2000" b="0" i="0" u="none" strike="noStrike" kern="1200" cap="none" spc="-54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the</a:t>
            </a:r>
            <a:r>
              <a:rPr kumimoji="0" sz="2000" b="0" i="0" u="none" strike="noStrike" kern="1200" cap="none" spc="-2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lowest</a:t>
            </a:r>
            <a:r>
              <a:rPr kumimoji="0" sz="2000" b="0" i="0" u="none" strike="noStrike" kern="1200" cap="none" spc="-1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success</a:t>
            </a:r>
            <a:r>
              <a:rPr kumimoji="0" sz="2000" b="0" i="0" u="none" strike="noStrike" kern="1200" cap="none" spc="-5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rate</a:t>
            </a:r>
            <a:r>
              <a:rPr kumimoji="0" sz="2000" b="0" i="0" u="none" strike="noStrike" kern="1200" cap="none" spc="-30"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at</a:t>
            </a:r>
            <a:r>
              <a:rPr kumimoji="0" sz="2000" b="0" i="0" u="none" strike="noStrike" kern="1200" cap="none" spc="-2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~50%.</a:t>
            </a:r>
            <a:r>
              <a:rPr kumimoji="0" sz="2000" b="0" i="0" u="none" strike="noStrike" kern="1200" cap="none" spc="-4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Orbit</a:t>
            </a:r>
            <a:r>
              <a:rPr kumimoji="0" sz="2000" b="0" i="0" u="none" strike="noStrike" kern="1200" cap="none" spc="-2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SO</a:t>
            </a:r>
            <a:r>
              <a:rPr kumimoji="0" sz="2000" b="0" i="0" u="none" strike="noStrike" kern="1200" cap="none" spc="-20"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has</a:t>
            </a:r>
            <a:r>
              <a:rPr kumimoji="0" sz="2000" b="0" i="0" u="none" strike="noStrike" kern="1200" cap="none" spc="-1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0%</a:t>
            </a:r>
            <a:r>
              <a:rPr kumimoji="0" sz="2000" b="0" i="0" u="none" strike="noStrike" kern="1200" cap="none" spc="-2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success</a:t>
            </a:r>
            <a:r>
              <a:rPr kumimoji="0" sz="2000" b="0" i="0" u="none" strike="noStrike" kern="1200" cap="none" spc="-5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rate.</a:t>
            </a:r>
            <a:endParaRPr kumimoji="0" sz="2000" b="0" i="0" u="none" strike="noStrike" kern="1200" cap="none" spc="0" normalizeH="0" baseline="0" noProof="0">
              <a:ln>
                <a:noFill/>
              </a:ln>
              <a:solidFill>
                <a:prstClr val="black"/>
              </a:solidFill>
              <a:effectLst/>
              <a:uLnTx/>
              <a:uFillTx/>
              <a:latin typeface="Arial MT"/>
              <a:ea typeface="+mn-ea"/>
              <a:cs typeface="Arial MT"/>
            </a:endParaRPr>
          </a:p>
          <a:p>
            <a:pPr marL="241300" marR="0" lvl="0" indent="-228600" algn="l" defTabSz="914400" rtl="0" eaLnBrk="1" fontAlgn="auto" latinLnBrk="0" hangingPunct="1">
              <a:lnSpc>
                <a:spcPts val="2280"/>
              </a:lnSpc>
              <a:spcBef>
                <a:spcPts val="1120"/>
              </a:spcBef>
              <a:spcAft>
                <a:spcPts val="0"/>
              </a:spcAft>
              <a:buClrTx/>
              <a:buSzTx/>
              <a:buFontTx/>
              <a:buChar char="•"/>
              <a:tabLst>
                <a:tab pos="240665" algn="l"/>
                <a:tab pos="241300" algn="l"/>
              </a:tabLst>
              <a:defRPr/>
            </a:pPr>
            <a:r>
              <a:rPr kumimoji="0" sz="2000" b="0" i="0" u="none" strike="noStrike" kern="1200" cap="none" spc="0" normalizeH="0" baseline="0" noProof="0" dirty="0">
                <a:ln>
                  <a:noFill/>
                </a:ln>
                <a:solidFill>
                  <a:srgbClr val="292929"/>
                </a:solidFill>
                <a:effectLst/>
                <a:uLnTx/>
                <a:uFillTx/>
                <a:latin typeface="Arial MT"/>
                <a:ea typeface="+mn-ea"/>
                <a:cs typeface="Arial MT"/>
              </a:rPr>
              <a:t>LEO</a:t>
            </a:r>
            <a:r>
              <a:rPr kumimoji="0" sz="2000" b="0" i="0" u="none" strike="noStrike" kern="1200" cap="none" spc="-20"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orbit</a:t>
            </a:r>
            <a:r>
              <a:rPr kumimoji="0" sz="2000" b="0" i="0" u="none" strike="noStrike" kern="1200" cap="none" spc="-1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the</a:t>
            </a:r>
            <a:r>
              <a:rPr kumimoji="0" sz="2000" b="0" i="0" u="none" strike="noStrike" kern="1200" cap="none" spc="-10"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Success</a:t>
            </a:r>
            <a:r>
              <a:rPr kumimoji="0" sz="2000" b="0" i="0" u="none" strike="noStrike" kern="1200" cap="none" spc="-25"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appears</a:t>
            </a:r>
            <a:r>
              <a:rPr kumimoji="0" sz="2000" b="0" i="0" u="none" strike="noStrike" kern="1200" cap="none" spc="-2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related</a:t>
            </a:r>
            <a:r>
              <a:rPr kumimoji="0" sz="2000" b="0" i="0" u="none" strike="noStrike" kern="1200" cap="none" spc="-2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to the</a:t>
            </a:r>
            <a:r>
              <a:rPr kumimoji="0" sz="2000" b="0" i="0" u="none" strike="noStrike" kern="1200" cap="none" spc="-10"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number</a:t>
            </a:r>
            <a:r>
              <a:rPr kumimoji="0" sz="2000" b="0" i="0" u="none" strike="noStrike" kern="1200" cap="none" spc="-3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of</a:t>
            </a:r>
            <a:r>
              <a:rPr kumimoji="0" sz="2000" b="0" i="0" u="none" strike="noStrike" kern="1200" cap="none" spc="-15"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flights;</a:t>
            </a:r>
            <a:r>
              <a:rPr kumimoji="0" sz="2000" b="0" i="0" u="none" strike="noStrike" kern="1200" cap="none" spc="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on</a:t>
            </a:r>
            <a:r>
              <a:rPr kumimoji="0" sz="2000" b="0" i="0" u="none" strike="noStrike" kern="1200" cap="none" spc="-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the</a:t>
            </a:r>
            <a:r>
              <a:rPr kumimoji="0" sz="2000" b="0" i="0" u="none" strike="noStrike" kern="1200" cap="none" spc="-10"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other</a:t>
            </a:r>
            <a:r>
              <a:rPr kumimoji="0" sz="2000" b="0" i="0" u="none" strike="noStrike" kern="1200" cap="none" spc="-25"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hand,</a:t>
            </a:r>
            <a:r>
              <a:rPr kumimoji="0" sz="2000" b="0" i="0" u="none" strike="noStrike" kern="1200" cap="none" spc="-2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there</a:t>
            </a:r>
            <a:r>
              <a:rPr kumimoji="0" sz="2000" b="0" i="0" u="none" strike="noStrike" kern="1200" cap="none" spc="-2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seems</a:t>
            </a:r>
            <a:endParaRPr kumimoji="0" sz="2000" b="0" i="0" u="none" strike="noStrike" kern="1200" cap="none" spc="0" normalizeH="0" baseline="0" noProof="0">
              <a:ln>
                <a:noFill/>
              </a:ln>
              <a:solidFill>
                <a:prstClr val="black"/>
              </a:solidFill>
              <a:effectLst/>
              <a:uLnTx/>
              <a:uFillTx/>
              <a:latin typeface="Arial MT"/>
              <a:ea typeface="+mn-ea"/>
              <a:cs typeface="Arial MT"/>
            </a:endParaRPr>
          </a:p>
          <a:p>
            <a:pPr marL="241300" marR="0" lvl="0" indent="0" algn="l" defTabSz="914400" rtl="0" eaLnBrk="1" fontAlgn="auto" latinLnBrk="0" hangingPunct="1">
              <a:lnSpc>
                <a:spcPts val="2280"/>
              </a:lnSpc>
              <a:spcBef>
                <a:spcPts val="0"/>
              </a:spcBef>
              <a:spcAft>
                <a:spcPts val="0"/>
              </a:spcAft>
              <a:buClrTx/>
              <a:buSzTx/>
              <a:buFontTx/>
              <a:buNone/>
              <a:tabLst/>
              <a:defRPr/>
            </a:pPr>
            <a:r>
              <a:rPr kumimoji="0" sz="2000" b="0" i="0" u="none" strike="noStrike" kern="1200" cap="none" spc="0" normalizeH="0" baseline="0" noProof="0" dirty="0">
                <a:ln>
                  <a:noFill/>
                </a:ln>
                <a:solidFill>
                  <a:srgbClr val="292929"/>
                </a:solidFill>
                <a:effectLst/>
                <a:uLnTx/>
                <a:uFillTx/>
                <a:latin typeface="Arial MT"/>
                <a:ea typeface="+mn-ea"/>
                <a:cs typeface="Arial MT"/>
              </a:rPr>
              <a:t>to</a:t>
            </a:r>
            <a:r>
              <a:rPr kumimoji="0" sz="2000" b="0" i="0" u="none" strike="noStrike" kern="1200" cap="none" spc="-15"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be</a:t>
            </a:r>
            <a:r>
              <a:rPr kumimoji="0" sz="2000" b="0" i="0" u="none" strike="noStrike" kern="1200" cap="none" spc="5"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no</a:t>
            </a:r>
            <a:r>
              <a:rPr kumimoji="0" sz="2000" b="0" i="0" u="none" strike="noStrike" kern="1200" cap="none" spc="-10"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relationship</a:t>
            </a:r>
            <a:r>
              <a:rPr kumimoji="0" sz="2000" b="0" i="0" u="none" strike="noStrike" kern="1200" cap="none" spc="-25"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between</a:t>
            </a:r>
            <a:r>
              <a:rPr kumimoji="0" sz="2000" b="0" i="0" u="none" strike="noStrike" kern="1200" cap="none" spc="-20"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flight number</a:t>
            </a:r>
            <a:r>
              <a:rPr kumimoji="0" sz="2000" b="0" i="0" u="none" strike="noStrike" kern="1200" cap="none" spc="-30"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when in</a:t>
            </a:r>
            <a:r>
              <a:rPr kumimoji="0" sz="2000" b="0" i="0" u="none" strike="noStrike" kern="1200" cap="none" spc="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GTO</a:t>
            </a:r>
            <a:r>
              <a:rPr kumimoji="0" sz="2000" b="0" i="0" u="none" strike="noStrike" kern="1200" cap="none" spc="-20" normalizeH="0" baseline="0" noProof="0" dirty="0">
                <a:ln>
                  <a:noFill/>
                </a:ln>
                <a:solidFill>
                  <a:srgbClr val="292929"/>
                </a:solidFill>
                <a:effectLst/>
                <a:uLnTx/>
                <a:uFillTx/>
                <a:latin typeface="Arial MT"/>
                <a:ea typeface="+mn-ea"/>
                <a:cs typeface="Arial MT"/>
              </a:rPr>
              <a:t> </a:t>
            </a:r>
            <a:r>
              <a:rPr kumimoji="0" sz="2000" b="0" i="0" u="none" strike="noStrike" kern="1200" cap="none" spc="-5" normalizeH="0" baseline="0" noProof="0" dirty="0">
                <a:ln>
                  <a:noFill/>
                </a:ln>
                <a:solidFill>
                  <a:srgbClr val="292929"/>
                </a:solidFill>
                <a:effectLst/>
                <a:uLnTx/>
                <a:uFillTx/>
                <a:latin typeface="Arial MT"/>
                <a:ea typeface="+mn-ea"/>
                <a:cs typeface="Arial MT"/>
              </a:rPr>
              <a:t>orbit</a:t>
            </a:r>
            <a:endParaRPr kumimoji="0" sz="20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a:spLocks noGrp="1"/>
          </p:cNvSpPr>
          <p:nvPr>
            <p:ph type="sldNum" sz="quarter" idx="7"/>
          </p:nvPr>
        </p:nvSpPr>
        <p:spPr>
          <a:prstGeom prst="rect">
            <a:avLst/>
          </a:prstGeom>
        </p:spPr>
        <p:txBody>
          <a:bodyPr vert="horz" wrap="square" lIns="0" tIns="26034" rIns="0" bIns="0" rtlCol="0">
            <a:spAutoFit/>
          </a:bodyPr>
          <a:lstStyle/>
          <a:p>
            <a:pPr marL="38100" marR="0" lvl="0" indent="0" algn="l" defTabSz="914400" rtl="0" eaLnBrk="1" fontAlgn="auto" latinLnBrk="0" hangingPunct="1">
              <a:lnSpc>
                <a:spcPct val="100000"/>
              </a:lnSpc>
              <a:spcBef>
                <a:spcPts val="204"/>
              </a:spcBef>
              <a:spcAft>
                <a:spcPts val="0"/>
              </a:spcAft>
              <a:buClrTx/>
              <a:buSzTx/>
              <a:buFontTx/>
              <a:buNone/>
              <a:tabLst/>
              <a:defRPr/>
            </a:pPr>
            <a:fld id="{81D60167-4931-47E6-BA6A-407CBD079E47}" type="slidenum">
              <a:rPr kumimoji="0" sz="1600" b="0" i="0" u="none" strike="noStrike" kern="1200" cap="none" spc="-5" normalizeH="0" baseline="0" noProof="0" dirty="0">
                <a:ln>
                  <a:noFill/>
                </a:ln>
                <a:solidFill>
                  <a:srgbClr val="1C7CDB"/>
                </a:solidFill>
                <a:effectLst/>
                <a:uLnTx/>
                <a:uFillTx/>
                <a:latin typeface="Arial MT"/>
                <a:ea typeface="+mn-ea"/>
              </a:rPr>
              <a:pPr marL="38100" marR="0" lvl="0" indent="0" algn="l" defTabSz="914400" rtl="0" eaLnBrk="1" fontAlgn="auto" latinLnBrk="0" hangingPunct="1">
                <a:lnSpc>
                  <a:spcPct val="100000"/>
                </a:lnSpc>
                <a:spcBef>
                  <a:spcPts val="204"/>
                </a:spcBef>
                <a:spcAft>
                  <a:spcPts val="0"/>
                </a:spcAft>
                <a:buClrTx/>
                <a:buSzTx/>
                <a:buFontTx/>
                <a:buNone/>
                <a:tabLst/>
                <a:defRPr/>
              </a:pPr>
              <a:t>58</a:t>
            </a:fld>
            <a:endParaRPr kumimoji="0" sz="1600" b="0" i="0" u="none" strike="noStrike" kern="1200" cap="none" spc="-5" normalizeH="0" baseline="0" noProof="0" dirty="0">
              <a:ln>
                <a:noFill/>
              </a:ln>
              <a:solidFill>
                <a:srgbClr val="1C7CDB"/>
              </a:solidFill>
              <a:effectLst/>
              <a:uLnTx/>
              <a:uFillTx/>
              <a:latin typeface="Arial MT"/>
              <a:ea typeface="+mn-ea"/>
            </a:endParaRPr>
          </a:p>
        </p:txBody>
      </p:sp>
      <p:sp>
        <p:nvSpPr>
          <p:cNvPr id="3" name="object 3"/>
          <p:cNvSpPr txBox="1">
            <a:spLocks noGrp="1"/>
          </p:cNvSpPr>
          <p:nvPr>
            <p:ph type="title"/>
          </p:nvPr>
        </p:nvSpPr>
        <p:spPr>
          <a:xfrm>
            <a:off x="848969" y="444246"/>
            <a:ext cx="2581275" cy="589280"/>
          </a:xfrm>
          <a:prstGeom prst="rect">
            <a:avLst/>
          </a:prstGeom>
        </p:spPr>
        <p:txBody>
          <a:bodyPr vert="horz" wrap="square" lIns="0" tIns="12065" rIns="0" bIns="0" rtlCol="0">
            <a:spAutoFit/>
          </a:bodyPr>
          <a:lstStyle/>
          <a:p>
            <a:pPr marL="12700">
              <a:lnSpc>
                <a:spcPct val="100000"/>
              </a:lnSpc>
              <a:spcBef>
                <a:spcPts val="95"/>
              </a:spcBef>
            </a:pPr>
            <a:r>
              <a:rPr sz="3700" spc="-10" dirty="0"/>
              <a:t>Conclusions</a:t>
            </a:r>
            <a:endParaRPr sz="37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(https://github.com/sadiqkhan/testrepo/blob/main/jupyter-labs-spacex-data-collection-api.ipynb),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1" name="Picture 10">
            <a:extLst>
              <a:ext uri="{FF2B5EF4-FFF2-40B4-BE49-F238E27FC236}">
                <a16:creationId xmlns:a16="http://schemas.microsoft.com/office/drawing/2014/main" id="{29739A47-9F2E-3391-FC95-0CA55552E284}"/>
              </a:ext>
            </a:extLst>
          </p:cNvPr>
          <p:cNvPicPr>
            <a:picLocks noChangeAspect="1"/>
          </p:cNvPicPr>
          <p:nvPr/>
        </p:nvPicPr>
        <p:blipFill rotWithShape="1">
          <a:blip r:embed="rId4"/>
          <a:srcRect l="29459" t="20069" r="16881" b="17113"/>
          <a:stretch/>
        </p:blipFill>
        <p:spPr>
          <a:xfrm>
            <a:off x="5547366" y="1628966"/>
            <a:ext cx="6542202" cy="430805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ECAA27-840A-3408-B72F-C410A50F4B97}"/>
              </a:ext>
            </a:extLst>
          </p:cNvPr>
          <p:cNvPicPr>
            <a:picLocks noChangeAspect="1"/>
          </p:cNvPicPr>
          <p:nvPr/>
        </p:nvPicPr>
        <p:blipFill rotWithShape="1">
          <a:blip r:embed="rId3"/>
          <a:srcRect l="29613" t="19107" r="17036" b="22749"/>
          <a:stretch/>
        </p:blipFill>
        <p:spPr>
          <a:xfrm>
            <a:off x="84842" y="65988"/>
            <a:ext cx="6165130" cy="3779493"/>
          </a:xfrm>
          <a:prstGeom prst="rect">
            <a:avLst/>
          </a:prstGeom>
        </p:spPr>
      </p:pic>
      <p:pic>
        <p:nvPicPr>
          <p:cNvPr id="7" name="Picture 6">
            <a:extLst>
              <a:ext uri="{FF2B5EF4-FFF2-40B4-BE49-F238E27FC236}">
                <a16:creationId xmlns:a16="http://schemas.microsoft.com/office/drawing/2014/main" id="{BCEFEAE1-F767-12B8-5975-A7FF863FC2F7}"/>
              </a:ext>
            </a:extLst>
          </p:cNvPr>
          <p:cNvPicPr>
            <a:picLocks noChangeAspect="1"/>
          </p:cNvPicPr>
          <p:nvPr/>
        </p:nvPicPr>
        <p:blipFill rotWithShape="1">
          <a:blip r:embed="rId4"/>
          <a:srcRect l="29845" t="23643" r="18196" b="11341"/>
          <a:stretch/>
        </p:blipFill>
        <p:spPr>
          <a:xfrm>
            <a:off x="6325387" y="13812"/>
            <a:ext cx="5517850" cy="3883844"/>
          </a:xfrm>
          <a:prstGeom prst="rect">
            <a:avLst/>
          </a:prstGeom>
        </p:spPr>
      </p:pic>
    </p:spTree>
    <p:extLst>
      <p:ext uri="{BB962C8B-B14F-4D97-AF65-F5344CB8AC3E}">
        <p14:creationId xmlns:p14="http://schemas.microsoft.com/office/powerpoint/2010/main" val="244623764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terms/"/>
    <ds:schemaRef ds:uri="http://schemas.microsoft.com/office/2006/metadata/properties"/>
    <ds:schemaRef ds:uri="http://schemas.microsoft.com/office/2006/documentManagement/types"/>
    <ds:schemaRef ds:uri="http://purl.org/dc/elements/1.1/"/>
    <ds:schemaRef ds:uri="155be751-a274-42e8-93fb-f39d3b9bccc8"/>
    <ds:schemaRef ds:uri="http://schemas.microsoft.com/office/infopath/2007/PartnerControls"/>
    <ds:schemaRef ds:uri="http://purl.org/dc/dcmitype/"/>
    <ds:schemaRef ds:uri="http://schemas.openxmlformats.org/package/2006/metadata/core-properties"/>
    <ds:schemaRef ds:uri="f80a141d-92ca-4d3d-9308-f7e7b1d44ce8"/>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482</TotalTime>
  <Words>2525</Words>
  <Application>Microsoft Office PowerPoint</Application>
  <PresentationFormat>Widescreen</PresentationFormat>
  <Paragraphs>239</Paragraphs>
  <Slides>59</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59</vt:i4>
      </vt:variant>
    </vt:vector>
  </HeadingPairs>
  <TitlesOfParts>
    <vt:vector size="66" baseType="lpstr">
      <vt:lpstr>Abadi</vt:lpstr>
      <vt:lpstr>Arial</vt:lpstr>
      <vt:lpstr>Arial MT</vt:lpstr>
      <vt:lpstr>Calibri</vt:lpstr>
      <vt:lpstr>IBM Plex Mono SemiBold</vt:lpstr>
      <vt:lpstr>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SpaceX Dash App</vt:lpstr>
      <vt:lpstr>PowerPoint Presentation</vt:lpstr>
      <vt:lpstr>PowerPoint Presentation</vt:lpstr>
      <vt:lpstr>Predictive Analysis (Classification)</vt:lpstr>
      <vt:lpstr>Predictive Analysis (Classification)</vt:lpstr>
      <vt:lpstr>Predictive Analysis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Pie-Chart for launch success count for all sites</vt:lpstr>
      <vt:lpstr>Pie chart for the launch site with 2nd highest launch success ratio</vt:lpstr>
      <vt:lpstr>Payload vs. Launch Outcome scatter plot for all sites</vt:lpstr>
      <vt:lpstr>PowerPoint Presentation</vt:lpstr>
      <vt:lpstr>PowerPoint Presentation</vt:lpstr>
      <vt:lpstr>PowerPoint Presentation</vt:lpstr>
      <vt:lpstr>Classification Models Accuracy</vt:lpstr>
      <vt:lpstr>PowerPoint Presentation</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Mr. Ibrahem</cp:lastModifiedBy>
  <cp:revision>205</cp:revision>
  <dcterms:created xsi:type="dcterms:W3CDTF">2021-04-29T18:58:34Z</dcterms:created>
  <dcterms:modified xsi:type="dcterms:W3CDTF">2024-08-04T03:14:07Z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